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0" r:id="rId5"/>
    <p:sldId id="261" r:id="rId6"/>
    <p:sldId id="262"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10" r:id="rId32"/>
    <p:sldId id="311" r:id="rId33"/>
    <p:sldId id="312" r:id="rId34"/>
    <p:sldId id="313" r:id="rId35"/>
    <p:sldId id="314" r:id="rId36"/>
    <p:sldId id="315" r:id="rId37"/>
    <p:sldId id="316" r:id="rId38"/>
    <p:sldId id="317" r:id="rId39"/>
    <p:sldId id="318" r:id="rId40"/>
    <p:sldId id="319" r:id="rId41"/>
    <p:sldId id="322" r:id="rId42"/>
    <p:sldId id="324" r:id="rId43"/>
    <p:sldId id="320" r:id="rId44"/>
    <p:sldId id="323" r:id="rId45"/>
    <p:sldId id="332" r:id="rId46"/>
    <p:sldId id="334" r:id="rId47"/>
    <p:sldId id="333"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9" r:id="rId62"/>
    <p:sldId id="350" r:id="rId63"/>
    <p:sldId id="348" r:id="rId64"/>
    <p:sldId id="351"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52" r:id="rId78"/>
    <p:sldId id="354" r:id="rId79"/>
    <p:sldId id="353" r:id="rId80"/>
    <p:sldId id="367" r:id="rId81"/>
    <p:sldId id="368" r:id="rId82"/>
    <p:sldId id="369" r:id="rId83"/>
    <p:sldId id="370" r:id="rId84"/>
    <p:sldId id="371" r:id="rId85"/>
    <p:sldId id="372" r:id="rId86"/>
    <p:sldId id="375" r:id="rId87"/>
    <p:sldId id="374"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9" autoAdjust="0"/>
    <p:restoredTop sz="94660"/>
  </p:normalViewPr>
  <p:slideViewPr>
    <p:cSldViewPr snapToGrid="0">
      <p:cViewPr varScale="1">
        <p:scale>
          <a:sx n="91" d="100"/>
          <a:sy n="91" d="100"/>
        </p:scale>
        <p:origin x="264" y="108"/>
      </p:cViewPr>
      <p:guideLst>
        <p:guide orient="horz" pos="2160"/>
        <p:guide pos="3840"/>
      </p:guideLst>
    </p:cSldViewPr>
  </p:slideViewPr>
  <p:notesTextViewPr>
    <p:cViewPr>
      <p:scale>
        <a:sx n="1" d="1"/>
        <a:sy n="1" d="1"/>
      </p:scale>
      <p:origin x="0" y="0"/>
    </p:cViewPr>
  </p:notesTextViewPr>
  <p:sorterViewPr>
    <p:cViewPr>
      <p:scale>
        <a:sx n="100" d="100"/>
        <a:sy n="100" d="100"/>
      </p:scale>
      <p:origin x="0" y="-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Sayfa1!$B$1</c:f>
              <c:strCache>
                <c:ptCount val="1"/>
                <c:pt idx="0">
                  <c:v>BDI</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Sayfa1!$B$2:$B$10</c:f>
              <c:numCache>
                <c:formatCode>General</c:formatCode>
                <c:ptCount val="9"/>
                <c:pt idx="0">
                  <c:v>5</c:v>
                </c:pt>
                <c:pt idx="1">
                  <c:v>8</c:v>
                </c:pt>
                <c:pt idx="2">
                  <c:v>11</c:v>
                </c:pt>
                <c:pt idx="3">
                  <c:v>3</c:v>
                </c:pt>
                <c:pt idx="4">
                  <c:v>4</c:v>
                </c:pt>
                <c:pt idx="5">
                  <c:v>10</c:v>
                </c:pt>
                <c:pt idx="6">
                  <c:v>7</c:v>
                </c:pt>
                <c:pt idx="7">
                  <c:v>10</c:v>
                </c:pt>
                <c:pt idx="8">
                  <c:v>15</c:v>
                </c:pt>
              </c:numCache>
            </c:numRef>
          </c:val>
          <c:smooth val="0"/>
          <c:extLst>
            <c:ext xmlns:c16="http://schemas.microsoft.com/office/drawing/2014/chart" uri="{C3380CC4-5D6E-409C-BE32-E72D297353CC}">
              <c16:uniqueId val="{00000000-C991-4570-B0FA-818B139E5919}"/>
            </c:ext>
          </c:extLst>
        </c:ser>
        <c:ser>
          <c:idx val="1"/>
          <c:order val="1"/>
          <c:tx>
            <c:strRef>
              <c:f>Sayfa1!$C$1</c:f>
              <c:strCache>
                <c:ptCount val="1"/>
                <c:pt idx="0">
                  <c:v>BAI</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Sayfa1!$C$2:$C$10</c:f>
              <c:numCache>
                <c:formatCode>General</c:formatCode>
                <c:ptCount val="9"/>
                <c:pt idx="0">
                  <c:v>6</c:v>
                </c:pt>
                <c:pt idx="1">
                  <c:v>9</c:v>
                </c:pt>
                <c:pt idx="2">
                  <c:v>5</c:v>
                </c:pt>
                <c:pt idx="3">
                  <c:v>0</c:v>
                </c:pt>
                <c:pt idx="4">
                  <c:v>1</c:v>
                </c:pt>
                <c:pt idx="5">
                  <c:v>0</c:v>
                </c:pt>
                <c:pt idx="6">
                  <c:v>0</c:v>
                </c:pt>
                <c:pt idx="7">
                  <c:v>32</c:v>
                </c:pt>
                <c:pt idx="8">
                  <c:v>14</c:v>
                </c:pt>
              </c:numCache>
            </c:numRef>
          </c:val>
          <c:smooth val="0"/>
          <c:extLst>
            <c:ext xmlns:c16="http://schemas.microsoft.com/office/drawing/2014/chart" uri="{C3380CC4-5D6E-409C-BE32-E72D297353CC}">
              <c16:uniqueId val="{00000001-C991-4570-B0FA-818B139E5919}"/>
            </c:ext>
          </c:extLst>
        </c:ser>
        <c:ser>
          <c:idx val="2"/>
          <c:order val="2"/>
          <c:tx>
            <c:strRef>
              <c:f>Sayfa1!$D$1</c:f>
              <c:strCache>
                <c:ptCount val="1"/>
                <c:pt idx="0">
                  <c:v>PA</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Sayfa1!$D$2:$D$10</c:f>
              <c:numCache>
                <c:formatCode>General</c:formatCode>
                <c:ptCount val="9"/>
                <c:pt idx="0">
                  <c:v>21</c:v>
                </c:pt>
                <c:pt idx="1">
                  <c:v>20</c:v>
                </c:pt>
                <c:pt idx="2">
                  <c:v>14</c:v>
                </c:pt>
                <c:pt idx="3">
                  <c:v>23</c:v>
                </c:pt>
                <c:pt idx="4">
                  <c:v>28</c:v>
                </c:pt>
                <c:pt idx="5">
                  <c:v>20</c:v>
                </c:pt>
                <c:pt idx="6">
                  <c:v>23</c:v>
                </c:pt>
                <c:pt idx="7">
                  <c:v>27</c:v>
                </c:pt>
                <c:pt idx="8">
                  <c:v>20</c:v>
                </c:pt>
              </c:numCache>
            </c:numRef>
          </c:val>
          <c:smooth val="0"/>
          <c:extLst>
            <c:ext xmlns:c16="http://schemas.microsoft.com/office/drawing/2014/chart" uri="{C3380CC4-5D6E-409C-BE32-E72D297353CC}">
              <c16:uniqueId val="{00000002-C991-4570-B0FA-818B139E5919}"/>
            </c:ext>
          </c:extLst>
        </c:ser>
        <c:ser>
          <c:idx val="3"/>
          <c:order val="3"/>
          <c:tx>
            <c:strRef>
              <c:f>Sayfa1!$E$1</c:f>
              <c:strCache>
                <c:ptCount val="1"/>
                <c:pt idx="0">
                  <c:v>NA</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Sayfa1!$E$2:$E$10</c:f>
              <c:numCache>
                <c:formatCode>General</c:formatCode>
                <c:ptCount val="9"/>
                <c:pt idx="0">
                  <c:v>18</c:v>
                </c:pt>
                <c:pt idx="1">
                  <c:v>15</c:v>
                </c:pt>
                <c:pt idx="2">
                  <c:v>30</c:v>
                </c:pt>
                <c:pt idx="3">
                  <c:v>19</c:v>
                </c:pt>
                <c:pt idx="4">
                  <c:v>23</c:v>
                </c:pt>
                <c:pt idx="5">
                  <c:v>21</c:v>
                </c:pt>
                <c:pt idx="6">
                  <c:v>20</c:v>
                </c:pt>
                <c:pt idx="7">
                  <c:v>37</c:v>
                </c:pt>
                <c:pt idx="8">
                  <c:v>22</c:v>
                </c:pt>
              </c:numCache>
            </c:numRef>
          </c:val>
          <c:smooth val="0"/>
          <c:extLst>
            <c:ext xmlns:c16="http://schemas.microsoft.com/office/drawing/2014/chart" uri="{C3380CC4-5D6E-409C-BE32-E72D297353CC}">
              <c16:uniqueId val="{00000003-C991-4570-B0FA-818B139E5919}"/>
            </c:ext>
          </c:extLst>
        </c:ser>
        <c:dLbls>
          <c:showLegendKey val="0"/>
          <c:showVal val="0"/>
          <c:showCatName val="0"/>
          <c:showSerName val="0"/>
          <c:showPercent val="0"/>
          <c:showBubbleSize val="0"/>
        </c:dLbls>
        <c:smooth val="0"/>
        <c:axId val="54819840"/>
        <c:axId val="54842112"/>
      </c:lineChart>
      <c:catAx>
        <c:axId val="54819840"/>
        <c:scaling>
          <c:orientation val="minMax"/>
        </c:scaling>
        <c:delete val="0"/>
        <c:axPos val="b"/>
        <c:numFmt formatCode="General" sourceLinked="1"/>
        <c:majorTickMark val="out"/>
        <c:minorTickMark val="none"/>
        <c:tickLblPos val="nextTo"/>
        <c:crossAx val="54842112"/>
        <c:crosses val="autoZero"/>
        <c:auto val="1"/>
        <c:lblAlgn val="ctr"/>
        <c:lblOffset val="100"/>
        <c:noMultiLvlLbl val="0"/>
      </c:catAx>
      <c:valAx>
        <c:axId val="54842112"/>
        <c:scaling>
          <c:orientation val="minMax"/>
        </c:scaling>
        <c:delete val="0"/>
        <c:axPos val="l"/>
        <c:majorGridlines>
          <c:spPr>
            <a:ln w="9525" cap="flat" cmpd="sng" algn="ctr">
              <a:solidFill>
                <a:schemeClr val="accent1">
                  <a:shade val="60000"/>
                  <a:satMod val="300000"/>
                </a:schemeClr>
              </a:solidFill>
              <a:prstDash val="solid"/>
            </a:ln>
            <a:effectLst/>
          </c:spPr>
        </c:majorGridlines>
        <c:numFmt formatCode="General" sourceLinked="1"/>
        <c:majorTickMark val="out"/>
        <c:minorTickMark val="none"/>
        <c:tickLblPos val="nextTo"/>
        <c:crossAx val="54819840"/>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Sayfa1!$B$1</c:f>
              <c:strCache>
                <c:ptCount val="1"/>
                <c:pt idx="0">
                  <c:v>BDI</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Sayfa1!$B$2:$B$10</c:f>
              <c:numCache>
                <c:formatCode>General</c:formatCode>
                <c:ptCount val="9"/>
                <c:pt idx="0">
                  <c:v>5</c:v>
                </c:pt>
                <c:pt idx="1">
                  <c:v>8</c:v>
                </c:pt>
                <c:pt idx="2">
                  <c:v>11</c:v>
                </c:pt>
                <c:pt idx="3">
                  <c:v>3</c:v>
                </c:pt>
                <c:pt idx="4">
                  <c:v>4</c:v>
                </c:pt>
                <c:pt idx="5">
                  <c:v>10</c:v>
                </c:pt>
                <c:pt idx="6">
                  <c:v>7</c:v>
                </c:pt>
                <c:pt idx="7">
                  <c:v>10</c:v>
                </c:pt>
                <c:pt idx="8">
                  <c:v>15</c:v>
                </c:pt>
              </c:numCache>
            </c:numRef>
          </c:val>
          <c:smooth val="0"/>
          <c:extLst>
            <c:ext xmlns:c16="http://schemas.microsoft.com/office/drawing/2014/chart" uri="{C3380CC4-5D6E-409C-BE32-E72D297353CC}">
              <c16:uniqueId val="{00000000-F83A-4BFA-A5EB-81B7E9F478FD}"/>
            </c:ext>
          </c:extLst>
        </c:ser>
        <c:ser>
          <c:idx val="1"/>
          <c:order val="1"/>
          <c:tx>
            <c:strRef>
              <c:f>Sayfa1!$C$1</c:f>
              <c:strCache>
                <c:ptCount val="1"/>
                <c:pt idx="0">
                  <c:v>BAI</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Sayfa1!$C$2:$C$10</c:f>
              <c:numCache>
                <c:formatCode>General</c:formatCode>
                <c:ptCount val="9"/>
                <c:pt idx="0">
                  <c:v>6</c:v>
                </c:pt>
                <c:pt idx="1">
                  <c:v>9</c:v>
                </c:pt>
                <c:pt idx="2">
                  <c:v>5</c:v>
                </c:pt>
                <c:pt idx="3">
                  <c:v>0</c:v>
                </c:pt>
                <c:pt idx="4">
                  <c:v>1</c:v>
                </c:pt>
                <c:pt idx="5">
                  <c:v>0</c:v>
                </c:pt>
                <c:pt idx="6">
                  <c:v>0</c:v>
                </c:pt>
                <c:pt idx="7">
                  <c:v>32</c:v>
                </c:pt>
                <c:pt idx="8">
                  <c:v>14</c:v>
                </c:pt>
              </c:numCache>
            </c:numRef>
          </c:val>
          <c:smooth val="0"/>
          <c:extLst>
            <c:ext xmlns:c16="http://schemas.microsoft.com/office/drawing/2014/chart" uri="{C3380CC4-5D6E-409C-BE32-E72D297353CC}">
              <c16:uniqueId val="{00000001-F83A-4BFA-A5EB-81B7E9F478FD}"/>
            </c:ext>
          </c:extLst>
        </c:ser>
        <c:ser>
          <c:idx val="2"/>
          <c:order val="2"/>
          <c:tx>
            <c:strRef>
              <c:f>Sayfa1!$D$1</c:f>
              <c:strCache>
                <c:ptCount val="1"/>
                <c:pt idx="0">
                  <c:v>PA</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Sayfa1!$D$2:$D$10</c:f>
              <c:numCache>
                <c:formatCode>General</c:formatCode>
                <c:ptCount val="9"/>
                <c:pt idx="0">
                  <c:v>21</c:v>
                </c:pt>
                <c:pt idx="1">
                  <c:v>20</c:v>
                </c:pt>
                <c:pt idx="2">
                  <c:v>14</c:v>
                </c:pt>
                <c:pt idx="3">
                  <c:v>23</c:v>
                </c:pt>
                <c:pt idx="4">
                  <c:v>28</c:v>
                </c:pt>
                <c:pt idx="5">
                  <c:v>20</c:v>
                </c:pt>
                <c:pt idx="6">
                  <c:v>23</c:v>
                </c:pt>
                <c:pt idx="7">
                  <c:v>27</c:v>
                </c:pt>
                <c:pt idx="8">
                  <c:v>20</c:v>
                </c:pt>
              </c:numCache>
            </c:numRef>
          </c:val>
          <c:smooth val="0"/>
          <c:extLst>
            <c:ext xmlns:c16="http://schemas.microsoft.com/office/drawing/2014/chart" uri="{C3380CC4-5D6E-409C-BE32-E72D297353CC}">
              <c16:uniqueId val="{00000002-F83A-4BFA-A5EB-81B7E9F478FD}"/>
            </c:ext>
          </c:extLst>
        </c:ser>
        <c:ser>
          <c:idx val="3"/>
          <c:order val="3"/>
          <c:tx>
            <c:strRef>
              <c:f>Sayfa1!$E$1</c:f>
              <c:strCache>
                <c:ptCount val="1"/>
                <c:pt idx="0">
                  <c:v>NA</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Sayfa1!$E$2:$E$10</c:f>
              <c:numCache>
                <c:formatCode>General</c:formatCode>
                <c:ptCount val="9"/>
                <c:pt idx="0">
                  <c:v>18</c:v>
                </c:pt>
                <c:pt idx="1">
                  <c:v>15</c:v>
                </c:pt>
                <c:pt idx="2">
                  <c:v>30</c:v>
                </c:pt>
                <c:pt idx="3">
                  <c:v>19</c:v>
                </c:pt>
                <c:pt idx="4">
                  <c:v>23</c:v>
                </c:pt>
                <c:pt idx="5">
                  <c:v>21</c:v>
                </c:pt>
                <c:pt idx="6">
                  <c:v>20</c:v>
                </c:pt>
                <c:pt idx="7">
                  <c:v>37</c:v>
                </c:pt>
                <c:pt idx="8">
                  <c:v>22</c:v>
                </c:pt>
              </c:numCache>
            </c:numRef>
          </c:val>
          <c:smooth val="0"/>
          <c:extLst>
            <c:ext xmlns:c16="http://schemas.microsoft.com/office/drawing/2014/chart" uri="{C3380CC4-5D6E-409C-BE32-E72D297353CC}">
              <c16:uniqueId val="{00000003-F83A-4BFA-A5EB-81B7E9F478FD}"/>
            </c:ext>
          </c:extLst>
        </c:ser>
        <c:dLbls>
          <c:showLegendKey val="0"/>
          <c:showVal val="0"/>
          <c:showCatName val="0"/>
          <c:showSerName val="0"/>
          <c:showPercent val="0"/>
          <c:showBubbleSize val="0"/>
        </c:dLbls>
        <c:smooth val="0"/>
        <c:axId val="55768192"/>
        <c:axId val="55769728"/>
      </c:lineChart>
      <c:catAx>
        <c:axId val="55768192"/>
        <c:scaling>
          <c:orientation val="minMax"/>
        </c:scaling>
        <c:delete val="0"/>
        <c:axPos val="b"/>
        <c:numFmt formatCode="General" sourceLinked="1"/>
        <c:majorTickMark val="out"/>
        <c:minorTickMark val="none"/>
        <c:tickLblPos val="nextTo"/>
        <c:crossAx val="55769728"/>
        <c:crosses val="autoZero"/>
        <c:auto val="1"/>
        <c:lblAlgn val="ctr"/>
        <c:lblOffset val="100"/>
        <c:noMultiLvlLbl val="0"/>
      </c:catAx>
      <c:valAx>
        <c:axId val="55769728"/>
        <c:scaling>
          <c:orientation val="minMax"/>
        </c:scaling>
        <c:delete val="0"/>
        <c:axPos val="l"/>
        <c:majorGridlines>
          <c:spPr>
            <a:ln w="9525" cap="flat" cmpd="sng" algn="ctr">
              <a:solidFill>
                <a:schemeClr val="accent1">
                  <a:shade val="60000"/>
                  <a:satMod val="300000"/>
                </a:schemeClr>
              </a:solidFill>
              <a:prstDash val="solid"/>
            </a:ln>
            <a:effectLst/>
          </c:spPr>
        </c:majorGridlines>
        <c:numFmt formatCode="General" sourceLinked="1"/>
        <c:majorTickMark val="out"/>
        <c:minorTickMark val="none"/>
        <c:tickLblPos val="nextTo"/>
        <c:crossAx val="55768192"/>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Sayfa1!$B$1</c:f>
              <c:strCache>
                <c:ptCount val="1"/>
                <c:pt idx="0">
                  <c:v>BDI</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Sayfa1!$B$2:$B$10</c:f>
              <c:numCache>
                <c:formatCode>General</c:formatCode>
                <c:ptCount val="9"/>
                <c:pt idx="0">
                  <c:v>5</c:v>
                </c:pt>
                <c:pt idx="1">
                  <c:v>8</c:v>
                </c:pt>
                <c:pt idx="2">
                  <c:v>11</c:v>
                </c:pt>
                <c:pt idx="3">
                  <c:v>3</c:v>
                </c:pt>
                <c:pt idx="4">
                  <c:v>4</c:v>
                </c:pt>
                <c:pt idx="5">
                  <c:v>10</c:v>
                </c:pt>
                <c:pt idx="6">
                  <c:v>7</c:v>
                </c:pt>
                <c:pt idx="7">
                  <c:v>10</c:v>
                </c:pt>
                <c:pt idx="8">
                  <c:v>15</c:v>
                </c:pt>
              </c:numCache>
            </c:numRef>
          </c:val>
          <c:smooth val="0"/>
          <c:extLst>
            <c:ext xmlns:c16="http://schemas.microsoft.com/office/drawing/2014/chart" uri="{C3380CC4-5D6E-409C-BE32-E72D297353CC}">
              <c16:uniqueId val="{00000000-C991-4570-B0FA-818B139E5919}"/>
            </c:ext>
          </c:extLst>
        </c:ser>
        <c:ser>
          <c:idx val="1"/>
          <c:order val="1"/>
          <c:tx>
            <c:strRef>
              <c:f>Sayfa1!$C$1</c:f>
              <c:strCache>
                <c:ptCount val="1"/>
                <c:pt idx="0">
                  <c:v>BAI</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Sayfa1!$C$2:$C$10</c:f>
              <c:numCache>
                <c:formatCode>General</c:formatCode>
                <c:ptCount val="9"/>
                <c:pt idx="0">
                  <c:v>6</c:v>
                </c:pt>
                <c:pt idx="1">
                  <c:v>9</c:v>
                </c:pt>
                <c:pt idx="2">
                  <c:v>5</c:v>
                </c:pt>
                <c:pt idx="3">
                  <c:v>0</c:v>
                </c:pt>
                <c:pt idx="4">
                  <c:v>1</c:v>
                </c:pt>
                <c:pt idx="5">
                  <c:v>0</c:v>
                </c:pt>
                <c:pt idx="6">
                  <c:v>0</c:v>
                </c:pt>
                <c:pt idx="7">
                  <c:v>32</c:v>
                </c:pt>
                <c:pt idx="8">
                  <c:v>14</c:v>
                </c:pt>
              </c:numCache>
            </c:numRef>
          </c:val>
          <c:smooth val="0"/>
          <c:extLst>
            <c:ext xmlns:c16="http://schemas.microsoft.com/office/drawing/2014/chart" uri="{C3380CC4-5D6E-409C-BE32-E72D297353CC}">
              <c16:uniqueId val="{00000001-C991-4570-B0FA-818B139E5919}"/>
            </c:ext>
          </c:extLst>
        </c:ser>
        <c:ser>
          <c:idx val="2"/>
          <c:order val="2"/>
          <c:tx>
            <c:strRef>
              <c:f>Sayfa1!$D$1</c:f>
              <c:strCache>
                <c:ptCount val="1"/>
                <c:pt idx="0">
                  <c:v>PA</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Sayfa1!$D$2:$D$10</c:f>
              <c:numCache>
                <c:formatCode>General</c:formatCode>
                <c:ptCount val="9"/>
                <c:pt idx="0">
                  <c:v>21</c:v>
                </c:pt>
                <c:pt idx="1">
                  <c:v>20</c:v>
                </c:pt>
                <c:pt idx="2">
                  <c:v>14</c:v>
                </c:pt>
                <c:pt idx="3">
                  <c:v>23</c:v>
                </c:pt>
                <c:pt idx="4">
                  <c:v>28</c:v>
                </c:pt>
                <c:pt idx="5">
                  <c:v>20</c:v>
                </c:pt>
                <c:pt idx="6">
                  <c:v>23</c:v>
                </c:pt>
                <c:pt idx="7">
                  <c:v>27</c:v>
                </c:pt>
                <c:pt idx="8">
                  <c:v>20</c:v>
                </c:pt>
              </c:numCache>
            </c:numRef>
          </c:val>
          <c:smooth val="0"/>
          <c:extLst>
            <c:ext xmlns:c16="http://schemas.microsoft.com/office/drawing/2014/chart" uri="{C3380CC4-5D6E-409C-BE32-E72D297353CC}">
              <c16:uniqueId val="{00000002-C991-4570-B0FA-818B139E5919}"/>
            </c:ext>
          </c:extLst>
        </c:ser>
        <c:ser>
          <c:idx val="3"/>
          <c:order val="3"/>
          <c:tx>
            <c:strRef>
              <c:f>Sayfa1!$E$1</c:f>
              <c:strCache>
                <c:ptCount val="1"/>
                <c:pt idx="0">
                  <c:v>NA</c:v>
                </c:pt>
              </c:strCache>
            </c:strRef>
          </c:tx>
          <c:marker>
            <c:symbol val="none"/>
          </c:marker>
          <c:cat>
            <c:numRef>
              <c:f>Sayfa1!$A$2:$A$10</c:f>
              <c:numCache>
                <c:formatCode>General</c:formatCode>
                <c:ptCount val="9"/>
                <c:pt idx="0">
                  <c:v>1</c:v>
                </c:pt>
                <c:pt idx="1">
                  <c:v>2</c:v>
                </c:pt>
                <c:pt idx="2">
                  <c:v>3</c:v>
                </c:pt>
                <c:pt idx="3">
                  <c:v>4</c:v>
                </c:pt>
                <c:pt idx="4">
                  <c:v>5</c:v>
                </c:pt>
                <c:pt idx="5">
                  <c:v>6</c:v>
                </c:pt>
                <c:pt idx="6">
                  <c:v>7</c:v>
                </c:pt>
                <c:pt idx="7">
                  <c:v>8</c:v>
                </c:pt>
                <c:pt idx="8">
                  <c:v>9</c:v>
                </c:pt>
              </c:numCache>
            </c:numRef>
          </c:cat>
          <c:val>
            <c:numRef>
              <c:f>Sayfa1!$E$2:$E$10</c:f>
              <c:numCache>
                <c:formatCode>General</c:formatCode>
                <c:ptCount val="9"/>
                <c:pt idx="0">
                  <c:v>18</c:v>
                </c:pt>
                <c:pt idx="1">
                  <c:v>15</c:v>
                </c:pt>
                <c:pt idx="2">
                  <c:v>30</c:v>
                </c:pt>
                <c:pt idx="3">
                  <c:v>19</c:v>
                </c:pt>
                <c:pt idx="4">
                  <c:v>23</c:v>
                </c:pt>
                <c:pt idx="5">
                  <c:v>21</c:v>
                </c:pt>
                <c:pt idx="6">
                  <c:v>20</c:v>
                </c:pt>
                <c:pt idx="7">
                  <c:v>37</c:v>
                </c:pt>
                <c:pt idx="8">
                  <c:v>22</c:v>
                </c:pt>
              </c:numCache>
            </c:numRef>
          </c:val>
          <c:smooth val="0"/>
          <c:extLst>
            <c:ext xmlns:c16="http://schemas.microsoft.com/office/drawing/2014/chart" uri="{C3380CC4-5D6E-409C-BE32-E72D297353CC}">
              <c16:uniqueId val="{00000003-C991-4570-B0FA-818B139E5919}"/>
            </c:ext>
          </c:extLst>
        </c:ser>
        <c:dLbls>
          <c:showLegendKey val="0"/>
          <c:showVal val="0"/>
          <c:showCatName val="0"/>
          <c:showSerName val="0"/>
          <c:showPercent val="0"/>
          <c:showBubbleSize val="0"/>
        </c:dLbls>
        <c:smooth val="0"/>
        <c:axId val="54819840"/>
        <c:axId val="54842112"/>
      </c:lineChart>
      <c:catAx>
        <c:axId val="54819840"/>
        <c:scaling>
          <c:orientation val="minMax"/>
        </c:scaling>
        <c:delete val="0"/>
        <c:axPos val="b"/>
        <c:numFmt formatCode="General" sourceLinked="1"/>
        <c:majorTickMark val="out"/>
        <c:minorTickMark val="none"/>
        <c:tickLblPos val="nextTo"/>
        <c:crossAx val="54842112"/>
        <c:crosses val="autoZero"/>
        <c:auto val="1"/>
        <c:lblAlgn val="ctr"/>
        <c:lblOffset val="100"/>
        <c:noMultiLvlLbl val="0"/>
      </c:catAx>
      <c:valAx>
        <c:axId val="54842112"/>
        <c:scaling>
          <c:orientation val="minMax"/>
        </c:scaling>
        <c:delete val="0"/>
        <c:axPos val="l"/>
        <c:majorGridlines>
          <c:spPr>
            <a:ln w="9525" cap="flat" cmpd="sng" algn="ctr">
              <a:solidFill>
                <a:schemeClr val="accent1">
                  <a:shade val="60000"/>
                  <a:satMod val="300000"/>
                </a:schemeClr>
              </a:solidFill>
              <a:prstDash val="solid"/>
            </a:ln>
            <a:effectLst/>
          </c:spPr>
        </c:majorGridlines>
        <c:numFmt formatCode="General" sourceLinked="1"/>
        <c:majorTickMark val="out"/>
        <c:minorTickMark val="none"/>
        <c:tickLblPos val="nextTo"/>
        <c:crossAx val="54819840"/>
        <c:crosses val="autoZero"/>
        <c:crossBetween val="between"/>
      </c:valAx>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77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249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18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15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23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30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06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057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634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66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106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6376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Personality%20ass%20full%20report%20-%20PSY%20631%20-%20Final.docx"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BCT.doc"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10110281" cy="2387600"/>
          </a:xfrm>
        </p:spPr>
        <p:txBody>
          <a:bodyPr>
            <a:normAutofit fontScale="90000"/>
          </a:bodyPr>
          <a:lstStyle/>
          <a:p>
            <a:pPr algn="l"/>
            <a:r>
              <a:rPr lang="tr-TR" altLang="tr-TR" dirty="0"/>
              <a:t>Introduction to Clinical Psychology:</a:t>
            </a:r>
            <a:br>
              <a:rPr lang="tr-TR" altLang="tr-TR" dirty="0"/>
            </a:br>
            <a:r>
              <a:rPr lang="tr-TR" altLang="tr-TR" dirty="0"/>
              <a:t>Science, Practice and Ethics</a:t>
            </a:r>
            <a:br>
              <a:rPr lang="tr-TR" altLang="tr-TR" dirty="0"/>
            </a:br>
            <a:r>
              <a:rPr lang="tr-TR" altLang="tr-TR" dirty="0" smtClean="0">
                <a:solidFill>
                  <a:srgbClr val="FFC000"/>
                </a:solidFill>
              </a:rPr>
              <a:t>Introduction to clinical assessment</a:t>
            </a:r>
            <a:endParaRPr lang="tr-TR" dirty="0"/>
          </a:p>
        </p:txBody>
      </p:sp>
      <p:sp>
        <p:nvSpPr>
          <p:cNvPr id="3" name="Subtitle 2"/>
          <p:cNvSpPr>
            <a:spLocks noGrp="1"/>
          </p:cNvSpPr>
          <p:nvPr>
            <p:ph type="subTitle" idx="1"/>
          </p:nvPr>
        </p:nvSpPr>
        <p:spPr/>
        <p:txBody>
          <a:bodyPr/>
          <a:lstStyle/>
          <a:p>
            <a:pPr>
              <a:defRPr/>
            </a:pPr>
            <a:r>
              <a:rPr lang="tr-TR" altLang="tr-TR" dirty="0"/>
              <a:t>Assist. Prof. Merve Topcu</a:t>
            </a:r>
          </a:p>
          <a:p>
            <a:pPr>
              <a:defRPr/>
            </a:pPr>
            <a:r>
              <a:rPr lang="tr-TR" altLang="tr-TR" dirty="0"/>
              <a:t>Department of Psychology, Çankaya University</a:t>
            </a:r>
          </a:p>
          <a:p>
            <a:pPr>
              <a:defRPr/>
            </a:pPr>
            <a:r>
              <a:rPr lang="tr-TR" altLang="tr-TR" dirty="0"/>
              <a:t>2016-2017, </a:t>
            </a:r>
            <a:r>
              <a:rPr lang="tr-TR" altLang="tr-TR" dirty="0" smtClean="0"/>
              <a:t>Fall</a:t>
            </a:r>
            <a:endParaRPr lang="en-US" altLang="tr-TR" dirty="0"/>
          </a:p>
        </p:txBody>
      </p:sp>
    </p:spTree>
    <p:extLst>
      <p:ext uri="{BB962C8B-B14F-4D97-AF65-F5344CB8AC3E}">
        <p14:creationId xmlns:p14="http://schemas.microsoft.com/office/powerpoint/2010/main" val="2975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4" y="4000499"/>
            <a:ext cx="11363325" cy="2936131"/>
          </a:xfrm>
          <a:prstGeom prst="rect">
            <a:avLst/>
          </a:prstGeom>
        </p:spPr>
      </p:pic>
      <p:pic>
        <p:nvPicPr>
          <p:cNvPr id="1026" name="Picture 2" descr="false positiv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400" y="-1934"/>
            <a:ext cx="3403600" cy="2404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55575"/>
            <a:ext cx="10515600" cy="777875"/>
          </a:xfrm>
        </p:spPr>
        <p:txBody>
          <a:bodyPr/>
          <a:lstStyle/>
          <a:p>
            <a:pPr algn="ctr"/>
            <a:r>
              <a:rPr lang="tr-TR" dirty="0" smtClean="0"/>
              <a:t>Prognosis</a:t>
            </a:r>
            <a:endParaRPr lang="tr-TR" dirty="0"/>
          </a:p>
        </p:txBody>
      </p:sp>
      <p:sp>
        <p:nvSpPr>
          <p:cNvPr id="3" name="Content Placeholder 2"/>
          <p:cNvSpPr>
            <a:spLocks noGrp="1"/>
          </p:cNvSpPr>
          <p:nvPr>
            <p:ph idx="1"/>
          </p:nvPr>
        </p:nvSpPr>
        <p:spPr>
          <a:xfrm>
            <a:off x="333375" y="933450"/>
            <a:ext cx="11363325" cy="3067049"/>
          </a:xfrm>
        </p:spPr>
        <p:txBody>
          <a:bodyPr>
            <a:normAutofit/>
          </a:bodyPr>
          <a:lstStyle/>
          <a:p>
            <a:r>
              <a:rPr lang="tr-TR" dirty="0" smtClean="0"/>
              <a:t>Errors in prediction</a:t>
            </a:r>
          </a:p>
          <a:p>
            <a:pPr lvl="1"/>
            <a:r>
              <a:rPr lang="tr-TR" dirty="0" smtClean="0">
                <a:solidFill>
                  <a:srgbClr val="00B050"/>
                </a:solidFill>
              </a:rPr>
              <a:t>True positive:</a:t>
            </a:r>
            <a:r>
              <a:rPr lang="tr-TR" dirty="0" smtClean="0"/>
              <a:t> </a:t>
            </a:r>
            <a:r>
              <a:rPr lang="en-US" dirty="0" smtClean="0"/>
              <a:t>the </a:t>
            </a:r>
            <a:r>
              <a:rPr lang="en-US" dirty="0"/>
              <a:t>prediction that an event will occur was accurate </a:t>
            </a:r>
            <a:r>
              <a:rPr lang="tr-TR" dirty="0" smtClean="0"/>
              <a:t>	</a:t>
            </a:r>
          </a:p>
          <a:p>
            <a:pPr lvl="1"/>
            <a:r>
              <a:rPr lang="tr-TR" dirty="0" smtClean="0">
                <a:solidFill>
                  <a:srgbClr val="00B050"/>
                </a:solidFill>
              </a:rPr>
              <a:t>True negative: </a:t>
            </a:r>
            <a:r>
              <a:rPr lang="en-US" dirty="0" smtClean="0"/>
              <a:t>the </a:t>
            </a:r>
            <a:r>
              <a:rPr lang="en-US" dirty="0"/>
              <a:t>prediction of a non-event </a:t>
            </a:r>
            <a:r>
              <a:rPr lang="en-US" dirty="0" smtClean="0"/>
              <a:t>was</a:t>
            </a:r>
            <a:r>
              <a:rPr lang="tr-TR" dirty="0" smtClean="0"/>
              <a:t> </a:t>
            </a:r>
            <a:r>
              <a:rPr lang="en-US" dirty="0" smtClean="0"/>
              <a:t>accurate</a:t>
            </a:r>
            <a:endParaRPr lang="tr-TR" dirty="0"/>
          </a:p>
          <a:p>
            <a:pPr lvl="1"/>
            <a:r>
              <a:rPr lang="tr-TR" dirty="0" smtClean="0"/>
              <a:t>F</a:t>
            </a:r>
            <a:r>
              <a:rPr lang="en-US" dirty="0" err="1" smtClean="0"/>
              <a:t>alse</a:t>
            </a:r>
            <a:r>
              <a:rPr lang="en-US" dirty="0" smtClean="0"/>
              <a:t> positive</a:t>
            </a:r>
            <a:r>
              <a:rPr lang="tr-TR" dirty="0" smtClean="0"/>
              <a:t>: the </a:t>
            </a:r>
            <a:r>
              <a:rPr lang="en-US" dirty="0" smtClean="0"/>
              <a:t>predict</a:t>
            </a:r>
            <a:r>
              <a:rPr lang="tr-TR" dirty="0" smtClean="0"/>
              <a:t>ion</a:t>
            </a:r>
            <a:r>
              <a:rPr lang="en-US" dirty="0" smtClean="0"/>
              <a:t> </a:t>
            </a:r>
            <a:r>
              <a:rPr lang="en-US" dirty="0"/>
              <a:t>that an event will occur but, </a:t>
            </a:r>
            <a:r>
              <a:rPr lang="en-US" dirty="0" smtClean="0"/>
              <a:t>in</a:t>
            </a:r>
            <a:r>
              <a:rPr lang="tr-TR" dirty="0" smtClean="0"/>
              <a:t> </a:t>
            </a:r>
            <a:r>
              <a:rPr lang="en-US" dirty="0" smtClean="0"/>
              <a:t>fact</a:t>
            </a:r>
            <a:r>
              <a:rPr lang="en-US" dirty="0"/>
              <a:t>, it does not </a:t>
            </a:r>
            <a:r>
              <a:rPr lang="en-US" dirty="0" smtClean="0"/>
              <a:t>occur</a:t>
            </a:r>
            <a:endParaRPr lang="tr-TR" dirty="0" smtClean="0"/>
          </a:p>
          <a:p>
            <a:pPr lvl="2"/>
            <a:r>
              <a:rPr lang="tr-TR" dirty="0"/>
              <a:t>Crying wolf</a:t>
            </a:r>
          </a:p>
          <a:p>
            <a:pPr lvl="1"/>
            <a:r>
              <a:rPr lang="tr-TR" dirty="0" smtClean="0"/>
              <a:t>F</a:t>
            </a:r>
            <a:r>
              <a:rPr lang="en-US" dirty="0" err="1" smtClean="0"/>
              <a:t>alse</a:t>
            </a:r>
            <a:r>
              <a:rPr lang="en-US" dirty="0" smtClean="0"/>
              <a:t> negative</a:t>
            </a:r>
            <a:r>
              <a:rPr lang="tr-TR" dirty="0" smtClean="0"/>
              <a:t>: A</a:t>
            </a:r>
            <a:r>
              <a:rPr lang="en-US" dirty="0" smtClean="0"/>
              <a:t>n event</a:t>
            </a:r>
            <a:r>
              <a:rPr lang="tr-TR" dirty="0" smtClean="0"/>
              <a:t> </a:t>
            </a:r>
            <a:r>
              <a:rPr lang="en-US" dirty="0" smtClean="0"/>
              <a:t>occurs </a:t>
            </a:r>
            <a:r>
              <a:rPr lang="tr-TR" dirty="0" smtClean="0"/>
              <a:t> &amp; prediction </a:t>
            </a:r>
            <a:r>
              <a:rPr lang="en-US" dirty="0" smtClean="0"/>
              <a:t>was </a:t>
            </a:r>
            <a:r>
              <a:rPr lang="tr-TR" dirty="0" smtClean="0"/>
              <a:t>wrong</a:t>
            </a:r>
          </a:p>
          <a:p>
            <a:pPr lvl="2"/>
            <a:r>
              <a:rPr lang="tr-TR" dirty="0" smtClean="0"/>
              <a:t>A</a:t>
            </a:r>
            <a:r>
              <a:rPr lang="en-US" dirty="0" smtClean="0"/>
              <a:t> </a:t>
            </a:r>
            <a:r>
              <a:rPr lang="en-US" dirty="0"/>
              <a:t>guilty prisoner freed from jail</a:t>
            </a:r>
            <a:endParaRPr lang="tr-TR" dirty="0"/>
          </a:p>
        </p:txBody>
      </p:sp>
      <p:sp>
        <p:nvSpPr>
          <p:cNvPr id="4" name="Line Callout 2 3"/>
          <p:cNvSpPr/>
          <p:nvPr/>
        </p:nvSpPr>
        <p:spPr>
          <a:xfrm>
            <a:off x="5632586" y="5930005"/>
            <a:ext cx="3155814" cy="927995"/>
          </a:xfrm>
          <a:prstGeom prst="borderCallout2">
            <a:avLst>
              <a:gd name="adj1" fmla="val 33426"/>
              <a:gd name="adj2" fmla="val -1242"/>
              <a:gd name="adj3" fmla="val 54853"/>
              <a:gd name="adj4" fmla="val -14736"/>
              <a:gd name="adj5" fmla="val -7163"/>
              <a:gd name="adj6" fmla="val -3306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dirty="0" smtClean="0"/>
              <a:t>Type II Error: </a:t>
            </a:r>
            <a:r>
              <a:rPr lang="en-US" dirty="0"/>
              <a:t>when the null hypothesis is false, but erroneously fails to be </a:t>
            </a:r>
            <a:r>
              <a:rPr lang="en-US" dirty="0" smtClean="0"/>
              <a:t>rejected</a:t>
            </a:r>
            <a:endParaRPr lang="tr-TR" dirty="0"/>
          </a:p>
        </p:txBody>
      </p:sp>
      <p:sp>
        <p:nvSpPr>
          <p:cNvPr id="8" name="Line Callout 2 7"/>
          <p:cNvSpPr/>
          <p:nvPr/>
        </p:nvSpPr>
        <p:spPr>
          <a:xfrm>
            <a:off x="9221821" y="3783315"/>
            <a:ext cx="2722528" cy="927995"/>
          </a:xfrm>
          <a:prstGeom prst="borderCallout2">
            <a:avLst>
              <a:gd name="adj1" fmla="val 20847"/>
              <a:gd name="adj2" fmla="val -8333"/>
              <a:gd name="adj3" fmla="val 77914"/>
              <a:gd name="adj4" fmla="val -13153"/>
              <a:gd name="adj5" fmla="val 124915"/>
              <a:gd name="adj6" fmla="val -871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dirty="0" smtClean="0"/>
              <a:t>Type I Error: </a:t>
            </a:r>
            <a:r>
              <a:rPr lang="en-US" dirty="0"/>
              <a:t>when the null hypothesis (</a:t>
            </a:r>
            <a:r>
              <a:rPr lang="en-US" i="1" dirty="0"/>
              <a:t>H</a:t>
            </a:r>
            <a:r>
              <a:rPr lang="en-US" baseline="-25000" dirty="0"/>
              <a:t>0</a:t>
            </a:r>
            <a:r>
              <a:rPr lang="en-US" dirty="0"/>
              <a:t>) is true, but is </a:t>
            </a:r>
            <a:r>
              <a:rPr lang="en-US" dirty="0" smtClean="0"/>
              <a:t>rejected</a:t>
            </a:r>
            <a:endParaRPr lang="tr-TR" dirty="0"/>
          </a:p>
        </p:txBody>
      </p:sp>
    </p:spTree>
    <p:extLst>
      <p:ext uri="{BB962C8B-B14F-4D97-AF65-F5344CB8AC3E}">
        <p14:creationId xmlns:p14="http://schemas.microsoft.com/office/powerpoint/2010/main" val="396920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212725"/>
            <a:ext cx="10515600" cy="1325563"/>
          </a:xfrm>
        </p:spPr>
        <p:txBody>
          <a:bodyPr/>
          <a:lstStyle/>
          <a:p>
            <a:pPr algn="ctr"/>
            <a:r>
              <a:rPr lang="tr-TR" dirty="0" smtClean="0"/>
              <a:t>Treatment planing </a:t>
            </a:r>
            <a:endParaRPr lang="tr-TR" dirty="0"/>
          </a:p>
        </p:txBody>
      </p:sp>
      <p:sp>
        <p:nvSpPr>
          <p:cNvPr id="3" name="Content Placeholder 2"/>
          <p:cNvSpPr>
            <a:spLocks noGrp="1"/>
          </p:cNvSpPr>
          <p:nvPr>
            <p:ph idx="1"/>
          </p:nvPr>
        </p:nvSpPr>
        <p:spPr>
          <a:xfrm>
            <a:off x="323850" y="1347788"/>
            <a:ext cx="11039475" cy="5072062"/>
          </a:xfrm>
        </p:spPr>
        <p:txBody>
          <a:bodyPr>
            <a:normAutofit/>
          </a:bodyPr>
          <a:lstStyle/>
          <a:p>
            <a:pPr>
              <a:lnSpc>
                <a:spcPct val="150000"/>
              </a:lnSpc>
            </a:pPr>
            <a:r>
              <a:rPr lang="tr-TR" sz="2400" dirty="0" smtClean="0"/>
              <a:t>T</a:t>
            </a:r>
            <a:r>
              <a:rPr lang="en-US" sz="2400" dirty="0" smtClean="0"/>
              <a:t>he </a:t>
            </a:r>
            <a:r>
              <a:rPr lang="en-US" sz="2400" dirty="0"/>
              <a:t>process </a:t>
            </a:r>
            <a:r>
              <a:rPr lang="en-US" sz="2400" dirty="0" smtClean="0"/>
              <a:t>by</a:t>
            </a:r>
            <a:r>
              <a:rPr lang="tr-TR" sz="2400" dirty="0" smtClean="0"/>
              <a:t> </a:t>
            </a:r>
            <a:r>
              <a:rPr lang="en-US" sz="2400" dirty="0" smtClean="0">
                <a:solidFill>
                  <a:srgbClr val="FF0000"/>
                </a:solidFill>
              </a:rPr>
              <a:t>which </a:t>
            </a:r>
            <a:r>
              <a:rPr lang="en-US" sz="2400" dirty="0">
                <a:solidFill>
                  <a:srgbClr val="FF0000"/>
                </a:solidFill>
              </a:rPr>
              <a:t>information </a:t>
            </a:r>
            <a:r>
              <a:rPr lang="en-US" sz="2400" dirty="0"/>
              <a:t>about the </a:t>
            </a:r>
            <a:r>
              <a:rPr lang="en-US" sz="2400" dirty="0" smtClean="0"/>
              <a:t>client</a:t>
            </a:r>
            <a:r>
              <a:rPr lang="tr-TR" sz="2400" dirty="0" smtClean="0"/>
              <a:t> </a:t>
            </a:r>
            <a:r>
              <a:rPr lang="en-US" sz="2400" dirty="0" smtClean="0"/>
              <a:t>(including </a:t>
            </a:r>
            <a:r>
              <a:rPr lang="en-US" sz="2400" dirty="0"/>
              <a:t>sociodemographic and psychological </a:t>
            </a:r>
            <a:r>
              <a:rPr lang="en-US" sz="2400" dirty="0" smtClean="0"/>
              <a:t>characteristics,</a:t>
            </a:r>
            <a:r>
              <a:rPr lang="tr-TR" sz="2400" dirty="0" smtClean="0"/>
              <a:t> </a:t>
            </a:r>
            <a:r>
              <a:rPr lang="en-US" sz="2400" dirty="0" smtClean="0"/>
              <a:t>diagnoses</a:t>
            </a:r>
            <a:r>
              <a:rPr lang="en-US" sz="2400" dirty="0"/>
              <a:t>, and life context) </a:t>
            </a:r>
            <a:r>
              <a:rPr lang="en-US" sz="2400" dirty="0">
                <a:solidFill>
                  <a:srgbClr val="FF0000"/>
                </a:solidFill>
              </a:rPr>
              <a:t>is used </a:t>
            </a:r>
            <a:r>
              <a:rPr lang="en-US" sz="2400" dirty="0"/>
              <a:t>in combination with the scientific literature on psychotherapy </a:t>
            </a:r>
            <a:r>
              <a:rPr lang="en-US" sz="2400" dirty="0" smtClean="0"/>
              <a:t>to</a:t>
            </a:r>
            <a:r>
              <a:rPr lang="tr-TR" sz="2400" dirty="0" smtClean="0"/>
              <a:t> </a:t>
            </a:r>
            <a:r>
              <a:rPr lang="en-US" sz="2400" dirty="0" smtClean="0"/>
              <a:t>develop </a:t>
            </a:r>
            <a:r>
              <a:rPr lang="en-US" sz="2400" dirty="0"/>
              <a:t>a proposed course of action that addresses the client’s needs and </a:t>
            </a:r>
            <a:r>
              <a:rPr lang="en-US" sz="2400" dirty="0" smtClean="0"/>
              <a:t>circumstances</a:t>
            </a:r>
            <a:endParaRPr lang="tr-TR" sz="2400" dirty="0" smtClean="0"/>
          </a:p>
          <a:p>
            <a:pPr>
              <a:lnSpc>
                <a:spcPct val="150000"/>
              </a:lnSpc>
            </a:pPr>
            <a:r>
              <a:rPr lang="tr-TR" sz="2400" dirty="0" smtClean="0"/>
              <a:t>Problem </a:t>
            </a:r>
            <a:r>
              <a:rPr lang="tr-TR" sz="2400" dirty="0"/>
              <a:t>identification, treatment </a:t>
            </a:r>
            <a:r>
              <a:rPr lang="tr-TR" sz="2400" dirty="0" smtClean="0"/>
              <a:t>goals, </a:t>
            </a:r>
            <a:r>
              <a:rPr lang="en-US" sz="2400" dirty="0" smtClean="0"/>
              <a:t>and </a:t>
            </a:r>
            <a:r>
              <a:rPr lang="en-US" sz="2400" dirty="0"/>
              <a:t>treatment strategies and </a:t>
            </a:r>
            <a:r>
              <a:rPr lang="en-US" sz="2400" dirty="0" smtClean="0"/>
              <a:t>tactics</a:t>
            </a:r>
            <a:endParaRPr lang="tr-TR" sz="2400" dirty="0" smtClean="0"/>
          </a:p>
          <a:p>
            <a:pPr lvl="1">
              <a:lnSpc>
                <a:spcPct val="150000"/>
              </a:lnSpc>
            </a:pPr>
            <a:r>
              <a:rPr lang="tr-TR" sz="2000" dirty="0" smtClean="0"/>
              <a:t>Case formulation</a:t>
            </a:r>
          </a:p>
          <a:p>
            <a:pPr>
              <a:lnSpc>
                <a:spcPct val="150000"/>
              </a:lnSpc>
            </a:pPr>
            <a:r>
              <a:rPr lang="en-US" sz="2400" dirty="0"/>
              <a:t>For treatment to be efficient and focused, goals must be </a:t>
            </a:r>
            <a:r>
              <a:rPr lang="en-US" sz="2400" dirty="0" smtClean="0"/>
              <a:t>specified</a:t>
            </a:r>
            <a:endParaRPr lang="tr-TR" sz="2400" dirty="0" smtClean="0"/>
          </a:p>
          <a:p>
            <a:pPr lvl="1">
              <a:lnSpc>
                <a:spcPct val="150000"/>
              </a:lnSpc>
            </a:pPr>
            <a:r>
              <a:rPr lang="tr-TR" sz="2000" dirty="0" smtClean="0"/>
              <a:t>Short-term goals &amp; long term goals</a:t>
            </a:r>
          </a:p>
        </p:txBody>
      </p:sp>
    </p:spTree>
    <p:extLst>
      <p:ext uri="{BB962C8B-B14F-4D97-AF65-F5344CB8AC3E}">
        <p14:creationId xmlns:p14="http://schemas.microsoft.com/office/powerpoint/2010/main" val="310996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tr-TR" dirty="0" smtClean="0"/>
              <a:t>Treatment monitoring &amp; evaluation</a:t>
            </a:r>
            <a:endParaRPr lang="tr-TR" dirty="0"/>
          </a:p>
        </p:txBody>
      </p:sp>
      <p:sp>
        <p:nvSpPr>
          <p:cNvPr id="3" name="Content Placeholder 2"/>
          <p:cNvSpPr>
            <a:spLocks noGrp="1"/>
          </p:cNvSpPr>
          <p:nvPr>
            <p:ph idx="1"/>
          </p:nvPr>
        </p:nvSpPr>
        <p:spPr>
          <a:xfrm>
            <a:off x="285750" y="1562100"/>
            <a:ext cx="5581650" cy="4819649"/>
          </a:xfrm>
        </p:spPr>
        <p:txBody>
          <a:bodyPr>
            <a:normAutofit/>
          </a:bodyPr>
          <a:lstStyle/>
          <a:p>
            <a:pPr>
              <a:lnSpc>
                <a:spcPct val="150000"/>
              </a:lnSpc>
            </a:pPr>
            <a:r>
              <a:rPr lang="tr-TR" sz="2400" dirty="0" smtClean="0"/>
              <a:t>C</a:t>
            </a:r>
            <a:r>
              <a:rPr lang="en-US" sz="2400" dirty="0" err="1" smtClean="0"/>
              <a:t>losely</a:t>
            </a:r>
            <a:r>
              <a:rPr lang="en-US" sz="2400" dirty="0" smtClean="0"/>
              <a:t> monitor </a:t>
            </a:r>
            <a:r>
              <a:rPr lang="en-US" sz="2400" dirty="0"/>
              <a:t>the impact of </a:t>
            </a:r>
            <a:r>
              <a:rPr lang="en-US" sz="2400" dirty="0" smtClean="0"/>
              <a:t>treatment</a:t>
            </a:r>
            <a:endParaRPr lang="tr-TR" sz="2400" dirty="0" smtClean="0"/>
          </a:p>
          <a:p>
            <a:pPr marL="0" indent="0">
              <a:lnSpc>
                <a:spcPct val="150000"/>
              </a:lnSpc>
              <a:buNone/>
            </a:pPr>
            <a:endParaRPr lang="tr-TR" sz="2400" dirty="0" smtClean="0"/>
          </a:p>
          <a:p>
            <a:pPr>
              <a:lnSpc>
                <a:spcPct val="150000"/>
              </a:lnSpc>
            </a:pPr>
            <a:r>
              <a:rPr lang="tr-TR" sz="2400" dirty="0" smtClean="0"/>
              <a:t>O</a:t>
            </a:r>
            <a:r>
              <a:rPr lang="en-US" sz="2400" dirty="0" err="1" smtClean="0"/>
              <a:t>pportunity</a:t>
            </a:r>
            <a:r>
              <a:rPr lang="en-US" sz="2400" dirty="0" smtClean="0"/>
              <a:t> </a:t>
            </a:r>
            <a:r>
              <a:rPr lang="en-US" sz="2400" dirty="0"/>
              <a:t>to reorient treatment efforts to avoid potential treatment failure</a:t>
            </a:r>
            <a:endParaRPr lang="tr-TR" sz="2400" dirty="0"/>
          </a:p>
        </p:txBody>
      </p:sp>
      <p:graphicFrame>
        <p:nvGraphicFramePr>
          <p:cNvPr id="4" name="3 İçerik Yer Tutucusu"/>
          <p:cNvGraphicFramePr>
            <a:graphicFrameLocks/>
          </p:cNvGraphicFramePr>
          <p:nvPr>
            <p:extLst>
              <p:ext uri="{D42A27DB-BD31-4B8C-83A1-F6EECF244321}">
                <p14:modId xmlns:p14="http://schemas.microsoft.com/office/powerpoint/2010/main" val="3578255542"/>
              </p:ext>
            </p:extLst>
          </p:nvPr>
        </p:nvGraphicFramePr>
        <p:xfrm>
          <a:off x="6115050" y="1425576"/>
          <a:ext cx="5962650" cy="5241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67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tr-TR" dirty="0" smtClean="0"/>
              <a:t>Psychological testing</a:t>
            </a:r>
            <a:endParaRPr lang="tr-TR" dirty="0"/>
          </a:p>
        </p:txBody>
      </p:sp>
      <p:sp>
        <p:nvSpPr>
          <p:cNvPr id="3" name="Content Placeholder 2"/>
          <p:cNvSpPr>
            <a:spLocks noGrp="1"/>
          </p:cNvSpPr>
          <p:nvPr>
            <p:ph idx="1"/>
          </p:nvPr>
        </p:nvSpPr>
        <p:spPr>
          <a:xfrm>
            <a:off x="361950" y="1524000"/>
            <a:ext cx="11258550" cy="5162550"/>
          </a:xfrm>
        </p:spPr>
        <p:txBody>
          <a:bodyPr>
            <a:normAutofit/>
          </a:bodyPr>
          <a:lstStyle/>
          <a:p>
            <a:r>
              <a:rPr lang="tr-TR" dirty="0" smtClean="0">
                <a:solidFill>
                  <a:srgbClr val="7030A0"/>
                </a:solidFill>
              </a:rPr>
              <a:t>The </a:t>
            </a:r>
            <a:r>
              <a:rPr lang="en-US" dirty="0" smtClean="0">
                <a:solidFill>
                  <a:srgbClr val="7030A0"/>
                </a:solidFill>
              </a:rPr>
              <a:t>Standards </a:t>
            </a:r>
            <a:r>
              <a:rPr lang="en-US" dirty="0">
                <a:solidFill>
                  <a:srgbClr val="7030A0"/>
                </a:solidFill>
              </a:rPr>
              <a:t>for Educational and Psychological Testing </a:t>
            </a:r>
            <a:r>
              <a:rPr lang="en-US" sz="2400" i="1" dirty="0"/>
              <a:t>(American Educational Research </a:t>
            </a:r>
            <a:r>
              <a:rPr lang="en-US" sz="2400" i="1" dirty="0" smtClean="0"/>
              <a:t>Association,</a:t>
            </a:r>
            <a:r>
              <a:rPr lang="tr-TR" sz="2400" i="1" dirty="0" smtClean="0"/>
              <a:t> </a:t>
            </a:r>
            <a:r>
              <a:rPr lang="en-US" sz="2400" i="1" dirty="0" smtClean="0"/>
              <a:t>American </a:t>
            </a:r>
            <a:r>
              <a:rPr lang="en-US" sz="2400" i="1" dirty="0"/>
              <a:t>Psychological Association, &amp; National Council on Measurement in Education, 1999</a:t>
            </a:r>
            <a:r>
              <a:rPr lang="en-US" sz="2400" i="1" dirty="0" smtClean="0"/>
              <a:t>)</a:t>
            </a:r>
            <a:endParaRPr lang="tr-TR" sz="2400" i="1" dirty="0" smtClean="0"/>
          </a:p>
          <a:p>
            <a:pPr lvl="1"/>
            <a:r>
              <a:rPr lang="en-US" dirty="0"/>
              <a:t>principles that psychologists must follow in developing and using tests and </a:t>
            </a:r>
            <a:r>
              <a:rPr lang="en-US" dirty="0" err="1" smtClean="0"/>
              <a:t>assessmen</a:t>
            </a:r>
            <a:r>
              <a:rPr lang="tr-TR" dirty="0" smtClean="0"/>
              <a:t>t procedures</a:t>
            </a:r>
          </a:p>
          <a:p>
            <a:r>
              <a:rPr lang="tr-TR" dirty="0" smtClean="0"/>
              <a:t>Standart, </a:t>
            </a:r>
            <a:r>
              <a:rPr lang="en-US" dirty="0" smtClean="0"/>
              <a:t>‘‘</a:t>
            </a:r>
            <a:r>
              <a:rPr lang="tr-TR" dirty="0" smtClean="0"/>
              <a:t>a</a:t>
            </a:r>
            <a:r>
              <a:rPr lang="en-US" dirty="0" smtClean="0"/>
              <a:t>n </a:t>
            </a:r>
            <a:r>
              <a:rPr lang="en-US" dirty="0"/>
              <a:t>evaluative device or procedure in which a sample of an examinee’s behavior in </a:t>
            </a:r>
            <a:r>
              <a:rPr lang="en-US" dirty="0" smtClean="0"/>
              <a:t>a</a:t>
            </a:r>
            <a:r>
              <a:rPr lang="tr-TR" dirty="0" smtClean="0"/>
              <a:t> </a:t>
            </a:r>
            <a:r>
              <a:rPr lang="en-US" dirty="0" smtClean="0"/>
              <a:t>specified </a:t>
            </a:r>
            <a:r>
              <a:rPr lang="en-US" dirty="0"/>
              <a:t>domain is obtained and subsequently evaluated and scored using a </a:t>
            </a:r>
            <a:r>
              <a:rPr lang="en-US" dirty="0" smtClean="0"/>
              <a:t>standardized</a:t>
            </a:r>
            <a:r>
              <a:rPr lang="tr-TR" dirty="0" smtClean="0"/>
              <a:t> process’’</a:t>
            </a:r>
          </a:p>
          <a:p>
            <a:pPr lvl="1"/>
            <a:r>
              <a:rPr lang="tr-TR" i="1" dirty="0" smtClean="0"/>
              <a:t>Reliability, validity, norms</a:t>
            </a:r>
          </a:p>
          <a:p>
            <a:r>
              <a:rPr lang="tr-TR" dirty="0" smtClean="0"/>
              <a:t>P</a:t>
            </a:r>
            <a:r>
              <a:rPr lang="en-US" dirty="0" err="1" smtClean="0"/>
              <a:t>sychological</a:t>
            </a:r>
            <a:r>
              <a:rPr lang="en-US" dirty="0" smtClean="0"/>
              <a:t> </a:t>
            </a:r>
            <a:r>
              <a:rPr lang="en-US" dirty="0"/>
              <a:t>assessment </a:t>
            </a:r>
            <a:r>
              <a:rPr lang="tr-TR" dirty="0" smtClean="0"/>
              <a:t>&amp;</a:t>
            </a:r>
            <a:r>
              <a:rPr lang="en-US" dirty="0" smtClean="0"/>
              <a:t> </a:t>
            </a:r>
            <a:r>
              <a:rPr lang="en-US" dirty="0"/>
              <a:t>psychological testing are not synonymous</a:t>
            </a:r>
            <a:endParaRPr lang="tr-TR" i="1" dirty="0"/>
          </a:p>
        </p:txBody>
      </p:sp>
    </p:spTree>
    <p:extLst>
      <p:ext uri="{BB962C8B-B14F-4D97-AF65-F5344CB8AC3E}">
        <p14:creationId xmlns:p14="http://schemas.microsoft.com/office/powerpoint/2010/main" val="36536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89" y="0"/>
            <a:ext cx="9778463" cy="6858000"/>
          </a:xfrm>
          <a:prstGeom prst="rect">
            <a:avLst/>
          </a:prstGeom>
        </p:spPr>
      </p:pic>
    </p:spTree>
    <p:extLst>
      <p:ext uri="{BB962C8B-B14F-4D97-AF65-F5344CB8AC3E}">
        <p14:creationId xmlns:p14="http://schemas.microsoft.com/office/powerpoint/2010/main" val="207050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36525"/>
            <a:ext cx="10515600" cy="1325563"/>
          </a:xfrm>
        </p:spPr>
        <p:txBody>
          <a:bodyPr/>
          <a:lstStyle/>
          <a:p>
            <a:pPr algn="ctr"/>
            <a:r>
              <a:rPr lang="tr-TR" dirty="0" smtClean="0"/>
              <a:t>Psychometric considerations</a:t>
            </a:r>
            <a:endParaRPr lang="tr-TR" dirty="0"/>
          </a:p>
        </p:txBody>
      </p:sp>
      <p:sp>
        <p:nvSpPr>
          <p:cNvPr id="3" name="Content Placeholder 2"/>
          <p:cNvSpPr>
            <a:spLocks noGrp="1"/>
          </p:cNvSpPr>
          <p:nvPr>
            <p:ph idx="1"/>
          </p:nvPr>
        </p:nvSpPr>
        <p:spPr>
          <a:xfrm>
            <a:off x="342900" y="1825624"/>
            <a:ext cx="11449050" cy="4860925"/>
          </a:xfrm>
        </p:spPr>
        <p:txBody>
          <a:bodyPr>
            <a:normAutofit fontScale="92500" lnSpcReduction="10000"/>
          </a:bodyPr>
          <a:lstStyle/>
          <a:p>
            <a:r>
              <a:rPr lang="tr-TR" dirty="0" smtClean="0"/>
              <a:t>Standardization</a:t>
            </a:r>
          </a:p>
          <a:p>
            <a:pPr lvl="1"/>
            <a:r>
              <a:rPr lang="en-US" dirty="0"/>
              <a:t>To reduce variability in the testing situation, test developers provide detailed </a:t>
            </a:r>
            <a:r>
              <a:rPr lang="en-US" dirty="0" smtClean="0"/>
              <a:t>instructions</a:t>
            </a:r>
            <a:r>
              <a:rPr lang="tr-TR" dirty="0" smtClean="0"/>
              <a:t> </a:t>
            </a:r>
            <a:r>
              <a:rPr lang="en-US" dirty="0" smtClean="0"/>
              <a:t>regarding </a:t>
            </a:r>
            <a:r>
              <a:rPr lang="en-US" dirty="0"/>
              <a:t>the nature of the stimuli, administrative procedures, time limits, and the types of </a:t>
            </a:r>
            <a:r>
              <a:rPr lang="en-US" dirty="0" smtClean="0"/>
              <a:t>verbal</a:t>
            </a:r>
            <a:r>
              <a:rPr lang="tr-TR" dirty="0" smtClean="0"/>
              <a:t> </a:t>
            </a:r>
            <a:r>
              <a:rPr lang="en-US" dirty="0" smtClean="0"/>
              <a:t>probes </a:t>
            </a:r>
            <a:r>
              <a:rPr lang="en-US" dirty="0"/>
              <a:t>and permissible responses to the client’s </a:t>
            </a:r>
            <a:r>
              <a:rPr lang="en-US" dirty="0" smtClean="0"/>
              <a:t>questions</a:t>
            </a:r>
            <a:endParaRPr lang="tr-TR" dirty="0" smtClean="0"/>
          </a:p>
          <a:p>
            <a:pPr lvl="1"/>
            <a:r>
              <a:rPr lang="en-US" dirty="0"/>
              <a:t>It is essential that </a:t>
            </a:r>
            <a:r>
              <a:rPr lang="en-US" dirty="0" smtClean="0"/>
              <a:t>psychologists</a:t>
            </a:r>
            <a:r>
              <a:rPr lang="tr-TR" dirty="0" smtClean="0"/>
              <a:t> </a:t>
            </a:r>
            <a:r>
              <a:rPr lang="en-US" dirty="0" smtClean="0">
                <a:solidFill>
                  <a:srgbClr val="FF0000"/>
                </a:solidFill>
              </a:rPr>
              <a:t>are </a:t>
            </a:r>
            <a:r>
              <a:rPr lang="en-US" dirty="0">
                <a:solidFill>
                  <a:srgbClr val="FF0000"/>
                </a:solidFill>
              </a:rPr>
              <a:t>trained in scoring the test </a:t>
            </a:r>
            <a:r>
              <a:rPr lang="en-US" dirty="0"/>
              <a:t>and that they adhere to established scoring </a:t>
            </a:r>
            <a:r>
              <a:rPr lang="en-US" dirty="0" smtClean="0"/>
              <a:t>criteria</a:t>
            </a:r>
            <a:endParaRPr lang="tr-TR" dirty="0" smtClean="0"/>
          </a:p>
          <a:p>
            <a:r>
              <a:rPr lang="tr-TR" dirty="0" smtClean="0"/>
              <a:t>Reliability</a:t>
            </a:r>
          </a:p>
          <a:p>
            <a:pPr lvl="1"/>
            <a:r>
              <a:rPr lang="tr-TR" dirty="0" smtClean="0">
                <a:solidFill>
                  <a:srgbClr val="7030A0"/>
                </a:solidFill>
              </a:rPr>
              <a:t>I</a:t>
            </a:r>
            <a:r>
              <a:rPr lang="en-US" dirty="0" err="1" smtClean="0">
                <a:solidFill>
                  <a:srgbClr val="7030A0"/>
                </a:solidFill>
              </a:rPr>
              <a:t>nternal</a:t>
            </a:r>
            <a:r>
              <a:rPr lang="en-US" dirty="0" smtClean="0">
                <a:solidFill>
                  <a:srgbClr val="7030A0"/>
                </a:solidFill>
              </a:rPr>
              <a:t> consistency</a:t>
            </a:r>
            <a:r>
              <a:rPr lang="tr-TR" dirty="0" smtClean="0">
                <a:solidFill>
                  <a:srgbClr val="7030A0"/>
                </a:solidFill>
              </a:rPr>
              <a:t>: </a:t>
            </a:r>
            <a:r>
              <a:rPr lang="en-US" dirty="0" smtClean="0"/>
              <a:t>whether </a:t>
            </a:r>
            <a:r>
              <a:rPr lang="en-US" dirty="0"/>
              <a:t>all aspects of the test contribute in a meaningful way to the data </a:t>
            </a:r>
            <a:r>
              <a:rPr lang="en-US" dirty="0" smtClean="0"/>
              <a:t>obtained</a:t>
            </a:r>
            <a:endParaRPr lang="tr-TR" dirty="0" smtClean="0"/>
          </a:p>
          <a:p>
            <a:pPr lvl="1"/>
            <a:r>
              <a:rPr lang="tr-TR" dirty="0" smtClean="0">
                <a:solidFill>
                  <a:srgbClr val="7030A0"/>
                </a:solidFill>
              </a:rPr>
              <a:t>T</a:t>
            </a:r>
            <a:r>
              <a:rPr lang="en-US" dirty="0" err="1" smtClean="0">
                <a:solidFill>
                  <a:srgbClr val="7030A0"/>
                </a:solidFill>
              </a:rPr>
              <a:t>est</a:t>
            </a:r>
            <a:r>
              <a:rPr lang="en-US" dirty="0" smtClean="0">
                <a:solidFill>
                  <a:srgbClr val="7030A0"/>
                </a:solidFill>
              </a:rPr>
              <a:t>-retest reliability</a:t>
            </a:r>
            <a:r>
              <a:rPr lang="tr-TR" dirty="0" smtClean="0">
                <a:solidFill>
                  <a:srgbClr val="7030A0"/>
                </a:solidFill>
              </a:rPr>
              <a:t>: </a:t>
            </a:r>
            <a:r>
              <a:rPr lang="en-US" dirty="0" smtClean="0">
                <a:solidFill>
                  <a:srgbClr val="7030A0"/>
                </a:solidFill>
              </a:rPr>
              <a:t> </a:t>
            </a:r>
            <a:r>
              <a:rPr lang="en-US" dirty="0" smtClean="0"/>
              <a:t>if </a:t>
            </a:r>
            <a:r>
              <a:rPr lang="en-US" dirty="0"/>
              <a:t>the person was retested at some point after the initial </a:t>
            </a:r>
            <a:r>
              <a:rPr lang="en-US" dirty="0" smtClean="0"/>
              <a:t>test</a:t>
            </a:r>
            <a:r>
              <a:rPr lang="tr-TR" dirty="0" smtClean="0"/>
              <a:t> </a:t>
            </a:r>
          </a:p>
          <a:p>
            <a:pPr lvl="1"/>
            <a:r>
              <a:rPr lang="tr-TR" sz="2400" dirty="0" smtClean="0">
                <a:solidFill>
                  <a:srgbClr val="7030A0"/>
                </a:solidFill>
              </a:rPr>
              <a:t>I</a:t>
            </a:r>
            <a:r>
              <a:rPr lang="en-US" sz="2400" dirty="0" err="1" smtClean="0">
                <a:solidFill>
                  <a:srgbClr val="7030A0"/>
                </a:solidFill>
              </a:rPr>
              <a:t>nterrater</a:t>
            </a:r>
            <a:r>
              <a:rPr lang="tr-TR" sz="2400" dirty="0" smtClean="0">
                <a:solidFill>
                  <a:srgbClr val="7030A0"/>
                </a:solidFill>
              </a:rPr>
              <a:t> / I</a:t>
            </a:r>
            <a:r>
              <a:rPr lang="en-US" sz="2400" dirty="0" err="1" smtClean="0">
                <a:solidFill>
                  <a:srgbClr val="7030A0"/>
                </a:solidFill>
              </a:rPr>
              <a:t>nterscorer</a:t>
            </a:r>
            <a:r>
              <a:rPr lang="en-US" sz="2400" dirty="0" smtClean="0">
                <a:solidFill>
                  <a:srgbClr val="7030A0"/>
                </a:solidFill>
              </a:rPr>
              <a:t> reliability</a:t>
            </a:r>
            <a:r>
              <a:rPr lang="tr-TR" sz="2400" dirty="0" smtClean="0">
                <a:solidFill>
                  <a:srgbClr val="7030A0"/>
                </a:solidFill>
              </a:rPr>
              <a:t>: </a:t>
            </a:r>
            <a:r>
              <a:rPr lang="en-US" dirty="0" smtClean="0"/>
              <a:t>whether similar results would be obtained if the test was conducted and/or</a:t>
            </a:r>
            <a:r>
              <a:rPr lang="tr-TR" dirty="0" smtClean="0"/>
              <a:t> </a:t>
            </a:r>
            <a:r>
              <a:rPr lang="en-US" dirty="0" smtClean="0"/>
              <a:t>scored by another evaluator</a:t>
            </a:r>
            <a:endParaRPr lang="tr-TR" dirty="0" smtClean="0"/>
          </a:p>
          <a:p>
            <a:r>
              <a:rPr lang="tr-TR" dirty="0" smtClean="0"/>
              <a:t>Validity</a:t>
            </a:r>
          </a:p>
          <a:p>
            <a:r>
              <a:rPr lang="tr-TR" dirty="0" smtClean="0"/>
              <a:t>Norms</a:t>
            </a:r>
          </a:p>
        </p:txBody>
      </p:sp>
    </p:spTree>
    <p:extLst>
      <p:ext uri="{BB962C8B-B14F-4D97-AF65-F5344CB8AC3E}">
        <p14:creationId xmlns:p14="http://schemas.microsoft.com/office/powerpoint/2010/main" val="402326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82" y="971550"/>
            <a:ext cx="11187568" cy="5886450"/>
          </a:xfrm>
          <a:prstGeom prst="rect">
            <a:avLst/>
          </a:prstGeom>
        </p:spPr>
      </p:pic>
      <p:sp>
        <p:nvSpPr>
          <p:cNvPr id="2" name="Title 1"/>
          <p:cNvSpPr>
            <a:spLocks noGrp="1"/>
          </p:cNvSpPr>
          <p:nvPr>
            <p:ph type="title"/>
          </p:nvPr>
        </p:nvSpPr>
        <p:spPr>
          <a:xfrm>
            <a:off x="749866" y="0"/>
            <a:ext cx="10515600" cy="796925"/>
          </a:xfrm>
        </p:spPr>
        <p:txBody>
          <a:bodyPr>
            <a:normAutofit fontScale="90000"/>
          </a:bodyPr>
          <a:lstStyle/>
          <a:p>
            <a:pPr algn="ctr"/>
            <a:r>
              <a:rPr lang="tr-TR" dirty="0" smtClean="0"/>
              <a:t/>
            </a:r>
            <a:br>
              <a:rPr lang="tr-TR" dirty="0" smtClean="0"/>
            </a:br>
            <a:r>
              <a:rPr lang="tr-TR" dirty="0" smtClean="0"/>
              <a:t>Testing practices </a:t>
            </a:r>
            <a:endParaRPr lang="tr-TR" dirty="0"/>
          </a:p>
        </p:txBody>
      </p:sp>
      <p:sp>
        <p:nvSpPr>
          <p:cNvPr id="3" name="TextBox 2"/>
          <p:cNvSpPr txBox="1"/>
          <p:nvPr/>
        </p:nvSpPr>
        <p:spPr>
          <a:xfrm>
            <a:off x="8560340" y="2704290"/>
            <a:ext cx="3386062" cy="8309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t>Türkçe Psikoloji Ölçüm Araçları Projesi</a:t>
            </a:r>
            <a:endParaRPr lang="tr-TR" sz="2400" dirty="0"/>
          </a:p>
        </p:txBody>
      </p:sp>
      <p:sp>
        <p:nvSpPr>
          <p:cNvPr id="4" name="Sun 3"/>
          <p:cNvSpPr/>
          <p:nvPr/>
        </p:nvSpPr>
        <p:spPr>
          <a:xfrm>
            <a:off x="7879404" y="2587559"/>
            <a:ext cx="817123" cy="830997"/>
          </a:xfrm>
          <a:prstGeom prst="su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903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Evidence-Based Assessment</a:t>
            </a:r>
          </a:p>
        </p:txBody>
      </p:sp>
      <p:sp>
        <p:nvSpPr>
          <p:cNvPr id="3" name="Content Placeholder 2"/>
          <p:cNvSpPr>
            <a:spLocks noGrp="1"/>
          </p:cNvSpPr>
          <p:nvPr>
            <p:ph idx="1"/>
          </p:nvPr>
        </p:nvSpPr>
        <p:spPr/>
        <p:txBody>
          <a:bodyPr/>
          <a:lstStyle/>
          <a:p>
            <a:pPr>
              <a:lnSpc>
                <a:spcPct val="150000"/>
              </a:lnSpc>
            </a:pPr>
            <a:r>
              <a:rPr lang="tr-TR" dirty="0"/>
              <a:t>Evidence-based assessment (</a:t>
            </a:r>
            <a:r>
              <a:rPr lang="tr-TR" dirty="0" smtClean="0"/>
              <a:t>EBA) </a:t>
            </a:r>
            <a:r>
              <a:rPr lang="en-US" dirty="0" smtClean="0"/>
              <a:t>is an </a:t>
            </a:r>
            <a:r>
              <a:rPr lang="en-US" dirty="0"/>
              <a:t>approach to psychological evaluation that uses research and theory to guide </a:t>
            </a:r>
            <a:endParaRPr lang="tr-TR" dirty="0" smtClean="0"/>
          </a:p>
          <a:p>
            <a:pPr lvl="1">
              <a:lnSpc>
                <a:spcPct val="150000"/>
              </a:lnSpc>
            </a:pPr>
            <a:r>
              <a:rPr lang="en-US" dirty="0" smtClean="0"/>
              <a:t>the selection</a:t>
            </a:r>
            <a:r>
              <a:rPr lang="tr-TR" dirty="0" smtClean="0"/>
              <a:t> </a:t>
            </a:r>
            <a:r>
              <a:rPr lang="en-US" dirty="0" smtClean="0"/>
              <a:t>of </a:t>
            </a:r>
            <a:r>
              <a:rPr lang="en-US" dirty="0"/>
              <a:t>variables to be assessed for a specific assessment purpose, </a:t>
            </a:r>
            <a:endParaRPr lang="tr-TR" dirty="0" smtClean="0"/>
          </a:p>
          <a:p>
            <a:pPr lvl="1">
              <a:lnSpc>
                <a:spcPct val="150000"/>
              </a:lnSpc>
            </a:pPr>
            <a:r>
              <a:rPr lang="en-US" dirty="0" smtClean="0"/>
              <a:t>the </a:t>
            </a:r>
            <a:r>
              <a:rPr lang="en-US" dirty="0"/>
              <a:t>methods and measures to be </a:t>
            </a:r>
            <a:r>
              <a:rPr lang="en-US" dirty="0" smtClean="0"/>
              <a:t>used</a:t>
            </a:r>
            <a:r>
              <a:rPr lang="tr-TR" dirty="0" smtClean="0"/>
              <a:t> </a:t>
            </a:r>
            <a:r>
              <a:rPr lang="en-US" dirty="0" smtClean="0"/>
              <a:t>in </a:t>
            </a:r>
            <a:r>
              <a:rPr lang="en-US" dirty="0"/>
              <a:t>the </a:t>
            </a:r>
            <a:r>
              <a:rPr lang="en-US" dirty="0" smtClean="0"/>
              <a:t>assessment</a:t>
            </a:r>
            <a:r>
              <a:rPr lang="tr-TR" dirty="0" smtClean="0"/>
              <a:t> </a:t>
            </a:r>
          </a:p>
          <a:p>
            <a:pPr lvl="1">
              <a:lnSpc>
                <a:spcPct val="150000"/>
              </a:lnSpc>
            </a:pPr>
            <a:r>
              <a:rPr lang="en-US" dirty="0" smtClean="0"/>
              <a:t>the </a:t>
            </a:r>
            <a:r>
              <a:rPr lang="en-US" dirty="0"/>
              <a:t>manner in which the assessment process </a:t>
            </a:r>
            <a:r>
              <a:rPr lang="en-US" dirty="0" smtClean="0"/>
              <a:t>unfolds</a:t>
            </a:r>
            <a:endParaRPr lang="tr-TR" dirty="0"/>
          </a:p>
        </p:txBody>
      </p:sp>
    </p:spTree>
    <p:extLst>
      <p:ext uri="{BB962C8B-B14F-4D97-AF65-F5344CB8AC3E}">
        <p14:creationId xmlns:p14="http://schemas.microsoft.com/office/powerpoint/2010/main" val="193374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93675"/>
            <a:ext cx="10515600" cy="1325563"/>
          </a:xfrm>
        </p:spPr>
        <p:txBody>
          <a:bodyPr/>
          <a:lstStyle/>
          <a:p>
            <a:pPr algn="ctr"/>
            <a:r>
              <a:rPr lang="tr-TR" dirty="0" smtClean="0"/>
              <a:t>Ethical considerations</a:t>
            </a:r>
            <a:endParaRPr lang="tr-TR" dirty="0"/>
          </a:p>
        </p:txBody>
      </p:sp>
      <p:sp>
        <p:nvSpPr>
          <p:cNvPr id="3" name="Content Placeholder 2"/>
          <p:cNvSpPr>
            <a:spLocks noGrp="1"/>
          </p:cNvSpPr>
          <p:nvPr>
            <p:ph idx="1"/>
          </p:nvPr>
        </p:nvSpPr>
        <p:spPr>
          <a:xfrm>
            <a:off x="552450" y="1519238"/>
            <a:ext cx="10801350" cy="5033962"/>
          </a:xfrm>
        </p:spPr>
        <p:txBody>
          <a:bodyPr/>
          <a:lstStyle/>
          <a:p>
            <a:r>
              <a:rPr lang="en-US" dirty="0"/>
              <a:t>Both the </a:t>
            </a:r>
            <a:r>
              <a:rPr lang="en-US" dirty="0">
                <a:solidFill>
                  <a:srgbClr val="7030A0"/>
                </a:solidFill>
              </a:rPr>
              <a:t>American Psychological Association </a:t>
            </a:r>
            <a:r>
              <a:rPr lang="en-US" dirty="0"/>
              <a:t>(APA, 2002a) and </a:t>
            </a:r>
            <a:r>
              <a:rPr lang="en-US" dirty="0" smtClean="0"/>
              <a:t>the</a:t>
            </a:r>
            <a:r>
              <a:rPr lang="tr-TR" dirty="0" smtClean="0"/>
              <a:t> </a:t>
            </a:r>
            <a:r>
              <a:rPr lang="en-US" dirty="0" smtClean="0">
                <a:solidFill>
                  <a:srgbClr val="00B0F0"/>
                </a:solidFill>
              </a:rPr>
              <a:t>Association </a:t>
            </a:r>
            <a:r>
              <a:rPr lang="en-US" dirty="0">
                <a:solidFill>
                  <a:srgbClr val="00B0F0"/>
                </a:solidFill>
              </a:rPr>
              <a:t>of State and Provincial Psychology Boards </a:t>
            </a:r>
            <a:r>
              <a:rPr lang="en-US" dirty="0"/>
              <a:t>(ASPPB, 2005) have codes of conduct </a:t>
            </a:r>
            <a:r>
              <a:rPr lang="en-US" dirty="0" smtClean="0"/>
              <a:t>that</a:t>
            </a:r>
            <a:r>
              <a:rPr lang="tr-TR" dirty="0" smtClean="0"/>
              <a:t> </a:t>
            </a:r>
            <a:r>
              <a:rPr lang="en-US" dirty="0" smtClean="0"/>
              <a:t>contain </a:t>
            </a:r>
            <a:r>
              <a:rPr lang="en-US" dirty="0"/>
              <a:t>elements specific to assessment </a:t>
            </a:r>
            <a:r>
              <a:rPr lang="en-US" dirty="0" smtClean="0"/>
              <a:t>activities</a:t>
            </a:r>
            <a:endParaRPr lang="tr-TR" dirty="0" smtClean="0"/>
          </a:p>
          <a:p>
            <a:r>
              <a:rPr lang="tr-TR" dirty="0" smtClean="0"/>
              <a:t>Informed consent!</a:t>
            </a:r>
          </a:p>
          <a:p>
            <a:pPr lvl="1"/>
            <a:r>
              <a:rPr lang="en-US" dirty="0"/>
              <a:t>obtain freely given informed </a:t>
            </a:r>
            <a:r>
              <a:rPr lang="en-US" dirty="0" smtClean="0"/>
              <a:t>consent</a:t>
            </a:r>
            <a:endParaRPr lang="tr-TR" dirty="0" smtClean="0"/>
          </a:p>
          <a:p>
            <a:r>
              <a:rPr lang="tr-TR" dirty="0" smtClean="0"/>
              <a:t>Confidentiality</a:t>
            </a:r>
          </a:p>
          <a:p>
            <a:pPr lvl="1"/>
            <a:r>
              <a:rPr lang="en-US" dirty="0"/>
              <a:t>All information collected as part of a psychological assessment must be treated as confidential</a:t>
            </a:r>
            <a:endParaRPr lang="tr-TR" dirty="0" smtClean="0"/>
          </a:p>
          <a:p>
            <a:r>
              <a:rPr lang="en-US" dirty="0"/>
              <a:t>The distinction between test data and test material</a:t>
            </a:r>
            <a:endParaRPr lang="tr-TR" dirty="0" smtClean="0"/>
          </a:p>
          <a:p>
            <a:pPr lvl="1"/>
            <a:endParaRPr lang="tr-TR" dirty="0"/>
          </a:p>
        </p:txBody>
      </p:sp>
    </p:spTree>
    <p:extLst>
      <p:ext uri="{BB962C8B-B14F-4D97-AF65-F5344CB8AC3E}">
        <p14:creationId xmlns:p14="http://schemas.microsoft.com/office/powerpoint/2010/main" val="335461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4137" y="288758"/>
            <a:ext cx="10515600" cy="1106905"/>
          </a:xfrm>
        </p:spPr>
        <p:txBody>
          <a:bodyPr/>
          <a:lstStyle/>
          <a:p>
            <a:pPr algn="ctr"/>
            <a:r>
              <a:rPr lang="tr-TR" dirty="0" err="1" smtClean="0"/>
              <a:t>Interviewing</a:t>
            </a:r>
            <a:r>
              <a:rPr lang="tr-TR" dirty="0" smtClean="0"/>
              <a:t> &amp; </a:t>
            </a:r>
            <a:r>
              <a:rPr lang="tr-TR" dirty="0" err="1" smtClean="0"/>
              <a:t>Observation</a:t>
            </a:r>
            <a:endParaRPr lang="tr-TR" dirty="0"/>
          </a:p>
        </p:txBody>
      </p:sp>
      <p:sp>
        <p:nvSpPr>
          <p:cNvPr id="3" name="2 İçerik Yer Tutucusu"/>
          <p:cNvSpPr>
            <a:spLocks noGrp="1"/>
          </p:cNvSpPr>
          <p:nvPr>
            <p:ph idx="1"/>
          </p:nvPr>
        </p:nvSpPr>
        <p:spPr>
          <a:xfrm>
            <a:off x="409074" y="1419725"/>
            <a:ext cx="11478126" cy="5125453"/>
          </a:xfrm>
        </p:spPr>
        <p:txBody>
          <a:bodyPr/>
          <a:lstStyle/>
          <a:p>
            <a:r>
              <a:rPr lang="tr-TR" dirty="0" err="1" smtClean="0"/>
              <a:t>To</a:t>
            </a:r>
            <a:r>
              <a:rPr lang="tr-TR" dirty="0" smtClean="0"/>
              <a:t> </a:t>
            </a:r>
            <a:r>
              <a:rPr lang="tr-TR" dirty="0" err="1" smtClean="0"/>
              <a:t>obtain</a:t>
            </a:r>
            <a:r>
              <a:rPr lang="tr-TR" dirty="0" smtClean="0"/>
              <a:t> </a:t>
            </a:r>
            <a:r>
              <a:rPr lang="tr-TR" dirty="0" err="1" smtClean="0"/>
              <a:t>information</a:t>
            </a:r>
            <a:r>
              <a:rPr lang="tr-TR" dirty="0" smtClean="0"/>
              <a:t> </a:t>
            </a:r>
            <a:r>
              <a:rPr lang="en-US" dirty="0" smtClean="0"/>
              <a:t>for case formulation, problem definition, and goal setting</a:t>
            </a:r>
            <a:endParaRPr lang="tr-TR" dirty="0" smtClean="0"/>
          </a:p>
          <a:p>
            <a:r>
              <a:rPr lang="tr-TR" dirty="0" err="1" smtClean="0"/>
              <a:t>Helps</a:t>
            </a:r>
            <a:r>
              <a:rPr lang="tr-TR" dirty="0" smtClean="0"/>
              <a:t> </a:t>
            </a:r>
            <a:r>
              <a:rPr lang="tr-TR" dirty="0" err="1" smtClean="0"/>
              <a:t>developing</a:t>
            </a:r>
            <a:r>
              <a:rPr lang="tr-TR" dirty="0" smtClean="0"/>
              <a:t> </a:t>
            </a:r>
            <a:r>
              <a:rPr lang="en-US" dirty="0" smtClean="0"/>
              <a:t>a collaborative relationship between client </a:t>
            </a:r>
            <a:r>
              <a:rPr lang="tr-TR" dirty="0" smtClean="0"/>
              <a:t>&amp; </a:t>
            </a:r>
            <a:r>
              <a:rPr lang="en-US" dirty="0" smtClean="0"/>
              <a:t>psychologist</a:t>
            </a:r>
            <a:endParaRPr lang="tr-TR" dirty="0" smtClean="0"/>
          </a:p>
          <a:p>
            <a:r>
              <a:rPr lang="en-US" dirty="0" smtClean="0"/>
              <a:t>Psychologists are trained how to ask questions and how to</a:t>
            </a:r>
            <a:r>
              <a:rPr lang="tr-TR" dirty="0" smtClean="0"/>
              <a:t> listen</a:t>
            </a:r>
          </a:p>
          <a:p>
            <a:r>
              <a:rPr lang="tr-TR" dirty="0" err="1" smtClean="0"/>
              <a:t>The</a:t>
            </a:r>
            <a:r>
              <a:rPr lang="tr-TR" dirty="0" smtClean="0"/>
              <a:t> </a:t>
            </a:r>
            <a:r>
              <a:rPr lang="tr-TR" dirty="0" err="1" smtClean="0"/>
              <a:t>oldest</a:t>
            </a:r>
            <a:r>
              <a:rPr lang="tr-TR" dirty="0" smtClean="0"/>
              <a:t> </a:t>
            </a:r>
            <a:r>
              <a:rPr lang="tr-TR" dirty="0" err="1" smtClean="0"/>
              <a:t>type</a:t>
            </a:r>
            <a:r>
              <a:rPr lang="tr-TR" dirty="0" smtClean="0"/>
              <a:t> of </a:t>
            </a:r>
            <a:r>
              <a:rPr lang="tr-TR" dirty="0" err="1" smtClean="0"/>
              <a:t>interview</a:t>
            </a:r>
            <a:r>
              <a:rPr lang="tr-TR" dirty="0" smtClean="0"/>
              <a:t>: </a:t>
            </a:r>
            <a:r>
              <a:rPr lang="tr-TR" i="1" dirty="0" err="1" smtClean="0"/>
              <a:t>mental</a:t>
            </a:r>
            <a:r>
              <a:rPr lang="tr-TR" i="1" dirty="0" smtClean="0"/>
              <a:t> </a:t>
            </a:r>
            <a:r>
              <a:rPr lang="tr-TR" i="1" dirty="0" err="1" smtClean="0"/>
              <a:t>status</a:t>
            </a:r>
            <a:r>
              <a:rPr lang="tr-TR" i="1" dirty="0" smtClean="0"/>
              <a:t> </a:t>
            </a:r>
            <a:r>
              <a:rPr lang="tr-TR" i="1" dirty="0" err="1" smtClean="0"/>
              <a:t>examination</a:t>
            </a:r>
            <a:endParaRPr lang="tr-TR" i="1" dirty="0" smtClean="0"/>
          </a:p>
          <a:p>
            <a:pPr lvl="1"/>
            <a:r>
              <a:rPr lang="tr-TR" dirty="0" err="1" smtClean="0"/>
              <a:t>Covers</a:t>
            </a:r>
            <a:r>
              <a:rPr lang="tr-TR" dirty="0" smtClean="0"/>
              <a:t> </a:t>
            </a:r>
            <a:r>
              <a:rPr lang="tr-TR" dirty="0" err="1" smtClean="0"/>
              <a:t>patients</a:t>
            </a:r>
            <a:r>
              <a:rPr lang="tr-TR" dirty="0" smtClean="0"/>
              <a:t>’ </a:t>
            </a:r>
            <a:r>
              <a:rPr lang="tr-TR" dirty="0" err="1" smtClean="0"/>
              <a:t>thinking</a:t>
            </a:r>
            <a:r>
              <a:rPr lang="tr-TR" dirty="0" smtClean="0"/>
              <a:t>, </a:t>
            </a:r>
            <a:r>
              <a:rPr lang="tr-TR" dirty="0" err="1" smtClean="0"/>
              <a:t>speech</a:t>
            </a:r>
            <a:r>
              <a:rPr lang="tr-TR" dirty="0" smtClean="0"/>
              <a:t>, </a:t>
            </a:r>
            <a:r>
              <a:rPr lang="tr-TR" dirty="0" err="1" smtClean="0"/>
              <a:t>perceptions</a:t>
            </a:r>
            <a:r>
              <a:rPr lang="tr-TR" dirty="0" smtClean="0"/>
              <a:t>, </a:t>
            </a:r>
            <a:r>
              <a:rPr lang="tr-TR" dirty="0" err="1" smtClean="0"/>
              <a:t>mood</a:t>
            </a:r>
            <a:r>
              <a:rPr lang="tr-TR" dirty="0" smtClean="0"/>
              <a:t>, </a:t>
            </a:r>
            <a:r>
              <a:rPr lang="tr-TR" dirty="0" err="1" smtClean="0"/>
              <a:t>observation</a:t>
            </a:r>
            <a:r>
              <a:rPr lang="tr-TR" dirty="0" smtClean="0"/>
              <a:t> of </a:t>
            </a:r>
            <a:r>
              <a:rPr lang="tr-TR" dirty="0" err="1" smtClean="0"/>
              <a:t>appearance</a:t>
            </a:r>
            <a:r>
              <a:rPr lang="tr-TR" dirty="0" smtClean="0"/>
              <a:t>, &amp; </a:t>
            </a:r>
            <a:r>
              <a:rPr lang="tr-TR" dirty="0" err="1" smtClean="0"/>
              <a:t>interpersonal</a:t>
            </a:r>
            <a:r>
              <a:rPr lang="tr-TR" dirty="0" smtClean="0"/>
              <a:t> </a:t>
            </a:r>
            <a:r>
              <a:rPr lang="tr-TR" dirty="0" err="1" smtClean="0"/>
              <a:t>relations</a:t>
            </a:r>
            <a:endParaRPr lang="tr-TR" dirty="0" smtClean="0"/>
          </a:p>
          <a:p>
            <a:pPr lvl="1"/>
            <a:r>
              <a:rPr lang="tr-TR" dirty="0" err="1" smtClean="0"/>
              <a:t>Administiration</a:t>
            </a:r>
            <a:r>
              <a:rPr lang="tr-TR" dirty="0" smtClean="0"/>
              <a:t> is not in a standart </a:t>
            </a:r>
            <a:r>
              <a:rPr lang="tr-TR" dirty="0" err="1" smtClean="0"/>
              <a:t>way</a:t>
            </a:r>
            <a:endParaRPr lang="tr-TR" dirty="0" smtClean="0"/>
          </a:p>
          <a:p>
            <a:pPr lvl="1"/>
            <a:r>
              <a:rPr lang="tr-TR" dirty="0" err="1" smtClean="0"/>
              <a:t>Widely</a:t>
            </a:r>
            <a:r>
              <a:rPr lang="tr-TR" dirty="0" smtClean="0"/>
              <a:t> </a:t>
            </a:r>
            <a:r>
              <a:rPr lang="tr-TR" dirty="0" err="1" smtClean="0"/>
              <a:t>used</a:t>
            </a:r>
            <a:r>
              <a:rPr lang="tr-TR" dirty="0" smtClean="0"/>
              <a:t> </a:t>
            </a:r>
            <a:r>
              <a:rPr lang="tr-TR" dirty="0" err="1" smtClean="0"/>
              <a:t>by</a:t>
            </a:r>
            <a:r>
              <a:rPr lang="tr-TR" dirty="0" smtClean="0"/>
              <a:t> </a:t>
            </a:r>
            <a:r>
              <a:rPr lang="tr-TR" dirty="0" err="1" smtClean="0"/>
              <a:t>psychiatrist</a:t>
            </a:r>
            <a:endParaRPr lang="tr-T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7319"/>
          </a:xfrm>
        </p:spPr>
        <p:txBody>
          <a:bodyPr/>
          <a:lstStyle/>
          <a:p>
            <a:pPr algn="ctr"/>
            <a:r>
              <a:rPr lang="tr-TR" dirty="0" smtClean="0"/>
              <a:t>Psychological assesment</a:t>
            </a:r>
            <a:endParaRPr lang="tr-TR" dirty="0"/>
          </a:p>
        </p:txBody>
      </p:sp>
      <p:sp>
        <p:nvSpPr>
          <p:cNvPr id="3" name="Content Placeholder 2"/>
          <p:cNvSpPr>
            <a:spLocks noGrp="1"/>
          </p:cNvSpPr>
          <p:nvPr>
            <p:ph idx="1"/>
          </p:nvPr>
        </p:nvSpPr>
        <p:spPr>
          <a:xfrm>
            <a:off x="385864" y="1507787"/>
            <a:ext cx="11420272" cy="5350213"/>
          </a:xfrm>
        </p:spPr>
        <p:txBody>
          <a:bodyPr>
            <a:normAutofit/>
          </a:bodyPr>
          <a:lstStyle/>
          <a:p>
            <a:r>
              <a:rPr lang="tr-TR" dirty="0" smtClean="0"/>
              <a:t>Use of assessment for clinical purposes</a:t>
            </a:r>
          </a:p>
          <a:p>
            <a:r>
              <a:rPr lang="tr-TR" dirty="0" smtClean="0"/>
              <a:t>Automatic decision making in daily life, but leads bias or type of errors</a:t>
            </a:r>
          </a:p>
          <a:p>
            <a:r>
              <a:rPr lang="tr-TR" dirty="0" smtClean="0"/>
              <a:t>Psychological </a:t>
            </a:r>
            <a:r>
              <a:rPr lang="en-US" dirty="0" smtClean="0"/>
              <a:t>assessment </a:t>
            </a:r>
            <a:r>
              <a:rPr lang="en-US" dirty="0"/>
              <a:t>is an </a:t>
            </a:r>
            <a:r>
              <a:rPr lang="en-US" dirty="0">
                <a:solidFill>
                  <a:srgbClr val="7030A0"/>
                </a:solidFill>
              </a:rPr>
              <a:t>iterative</a:t>
            </a:r>
            <a:r>
              <a:rPr lang="en-US" dirty="0"/>
              <a:t> decision-making process in which </a:t>
            </a:r>
            <a:r>
              <a:rPr lang="en-US" dirty="0">
                <a:solidFill>
                  <a:srgbClr val="0070C0"/>
                </a:solidFill>
              </a:rPr>
              <a:t>data</a:t>
            </a:r>
            <a:r>
              <a:rPr lang="en-US" dirty="0"/>
              <a:t> </a:t>
            </a:r>
            <a:r>
              <a:rPr lang="en-US" dirty="0" smtClean="0"/>
              <a:t>are</a:t>
            </a:r>
            <a:r>
              <a:rPr lang="tr-TR" dirty="0" smtClean="0"/>
              <a:t> </a:t>
            </a:r>
            <a:r>
              <a:rPr lang="en-US" dirty="0" smtClean="0">
                <a:solidFill>
                  <a:srgbClr val="0070C0"/>
                </a:solidFill>
              </a:rPr>
              <a:t>systematically </a:t>
            </a:r>
            <a:r>
              <a:rPr lang="en-US" dirty="0">
                <a:solidFill>
                  <a:srgbClr val="0070C0"/>
                </a:solidFill>
              </a:rPr>
              <a:t>collected </a:t>
            </a:r>
            <a:r>
              <a:rPr lang="en-US" dirty="0"/>
              <a:t>on the person (or persons), the person’s </a:t>
            </a:r>
            <a:r>
              <a:rPr lang="en-US" dirty="0" smtClean="0"/>
              <a:t>history,</a:t>
            </a:r>
            <a:r>
              <a:rPr lang="tr-TR" dirty="0" smtClean="0"/>
              <a:t> </a:t>
            </a:r>
            <a:r>
              <a:rPr lang="en-US" dirty="0" smtClean="0"/>
              <a:t>and </a:t>
            </a:r>
            <a:r>
              <a:rPr lang="en-US" dirty="0"/>
              <a:t>the person’s physical, social, and cultural </a:t>
            </a:r>
            <a:r>
              <a:rPr lang="en-US" dirty="0" smtClean="0"/>
              <a:t>environments</a:t>
            </a:r>
            <a:endParaRPr lang="tr-TR" dirty="0" smtClean="0"/>
          </a:p>
          <a:p>
            <a:r>
              <a:rPr lang="tr-TR" dirty="0" smtClean="0"/>
              <a:t>Iteration ends, when assessement question is answered</a:t>
            </a:r>
          </a:p>
          <a:p>
            <a:r>
              <a:rPr lang="en-US" dirty="0"/>
              <a:t>All psychological assessments are undertaken to address </a:t>
            </a:r>
            <a:r>
              <a:rPr lang="en-US" dirty="0" smtClean="0"/>
              <a:t>specific</a:t>
            </a:r>
            <a:r>
              <a:rPr lang="tr-TR" dirty="0"/>
              <a:t> </a:t>
            </a:r>
            <a:r>
              <a:rPr lang="tr-TR" dirty="0" smtClean="0"/>
              <a:t>goals</a:t>
            </a:r>
          </a:p>
          <a:p>
            <a:pPr lvl="1"/>
            <a:r>
              <a:rPr lang="tr-TR" dirty="0" smtClean="0"/>
              <a:t>E.g., reasons of an emotional rejection by an adolescence to plan a treatment</a:t>
            </a:r>
          </a:p>
          <a:p>
            <a:pPr lvl="1"/>
            <a:r>
              <a:rPr lang="tr-TR" dirty="0" smtClean="0"/>
              <a:t>E.g., cognitive abilities to encourage school performance</a:t>
            </a:r>
          </a:p>
          <a:p>
            <a:pPr lvl="1"/>
            <a:endParaRPr lang="tr-TR" dirty="0"/>
          </a:p>
        </p:txBody>
      </p:sp>
    </p:spTree>
    <p:extLst>
      <p:ext uri="{BB962C8B-B14F-4D97-AF65-F5344CB8AC3E}">
        <p14:creationId xmlns:p14="http://schemas.microsoft.com/office/powerpoint/2010/main" val="90540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1684" y="1"/>
            <a:ext cx="11173327" cy="938462"/>
          </a:xfrm>
        </p:spPr>
        <p:txBody>
          <a:bodyPr/>
          <a:lstStyle/>
          <a:p>
            <a:pPr algn="ctr"/>
            <a:r>
              <a:rPr lang="tr-TR" dirty="0" err="1" smtClean="0"/>
              <a:t>Interview</a:t>
            </a:r>
            <a:r>
              <a:rPr lang="tr-TR" dirty="0" smtClean="0"/>
              <a:t> </a:t>
            </a:r>
            <a:endParaRPr lang="tr-TR" dirty="0"/>
          </a:p>
        </p:txBody>
      </p:sp>
      <p:sp>
        <p:nvSpPr>
          <p:cNvPr id="3" name="2 İçerik Yer Tutucusu"/>
          <p:cNvSpPr>
            <a:spLocks noGrp="1"/>
          </p:cNvSpPr>
          <p:nvPr>
            <p:ph idx="1"/>
          </p:nvPr>
        </p:nvSpPr>
        <p:spPr>
          <a:xfrm>
            <a:off x="336883" y="962527"/>
            <a:ext cx="11550317" cy="2454442"/>
          </a:xfrm>
        </p:spPr>
        <p:txBody>
          <a:bodyPr>
            <a:normAutofit fontScale="92500" lnSpcReduction="10000"/>
          </a:bodyPr>
          <a:lstStyle/>
          <a:p>
            <a:r>
              <a:rPr lang="tr-TR" sz="2400" dirty="0" err="1" smtClean="0"/>
              <a:t>Informed</a:t>
            </a:r>
            <a:r>
              <a:rPr lang="tr-TR" sz="2400" dirty="0" smtClean="0"/>
              <a:t> </a:t>
            </a:r>
            <a:r>
              <a:rPr lang="tr-TR" sz="2400" dirty="0" err="1" smtClean="0"/>
              <a:t>consent</a:t>
            </a:r>
            <a:r>
              <a:rPr lang="tr-TR" sz="2400" dirty="0" smtClean="0"/>
              <a:t>! </a:t>
            </a:r>
          </a:p>
          <a:p>
            <a:pPr lvl="1"/>
            <a:r>
              <a:rPr lang="tr-TR" sz="1900" dirty="0" err="1" smtClean="0"/>
              <a:t>Explain</a:t>
            </a:r>
            <a:r>
              <a:rPr lang="tr-TR" sz="1900" dirty="0" smtClean="0"/>
              <a:t> </a:t>
            </a:r>
            <a:r>
              <a:rPr lang="tr-TR" sz="1900" dirty="0" err="1" smtClean="0"/>
              <a:t>the</a:t>
            </a:r>
            <a:r>
              <a:rPr lang="tr-TR" sz="1900" dirty="0" smtClean="0"/>
              <a:t> </a:t>
            </a:r>
            <a:r>
              <a:rPr lang="tr-TR" sz="1900" dirty="0" err="1" smtClean="0"/>
              <a:t>limits</a:t>
            </a:r>
            <a:r>
              <a:rPr lang="tr-TR" sz="1900" dirty="0" smtClean="0"/>
              <a:t> of </a:t>
            </a:r>
            <a:r>
              <a:rPr lang="tr-TR" sz="1900" dirty="0" err="1" smtClean="0"/>
              <a:t>confidentiality</a:t>
            </a:r>
            <a:endParaRPr lang="tr-TR" sz="1900" dirty="0" smtClean="0"/>
          </a:p>
          <a:p>
            <a:r>
              <a:rPr lang="en-US" sz="2400" dirty="0" smtClean="0"/>
              <a:t>clear signal that the conversation that will follow is a professional one</a:t>
            </a:r>
            <a:endParaRPr lang="tr-TR" sz="2400" dirty="0" smtClean="0"/>
          </a:p>
          <a:p>
            <a:r>
              <a:rPr lang="tr-TR" sz="2400" dirty="0" err="1" smtClean="0"/>
              <a:t>By</a:t>
            </a:r>
            <a:r>
              <a:rPr lang="tr-TR" sz="2400" dirty="0" smtClean="0"/>
              <a:t>  </a:t>
            </a:r>
            <a:r>
              <a:rPr lang="tr-TR" sz="2400" dirty="0" err="1" smtClean="0"/>
              <a:t>explaining</a:t>
            </a:r>
            <a:r>
              <a:rPr lang="tr-TR" sz="2400" dirty="0" smtClean="0"/>
              <a:t> </a:t>
            </a:r>
            <a:r>
              <a:rPr lang="tr-TR" sz="2400" dirty="0" err="1" smtClean="0"/>
              <a:t>the</a:t>
            </a:r>
            <a:r>
              <a:rPr lang="tr-TR" sz="2400" dirty="0" smtClean="0"/>
              <a:t> </a:t>
            </a:r>
            <a:r>
              <a:rPr lang="tr-TR" sz="2400" dirty="0" err="1" smtClean="0"/>
              <a:t>limits</a:t>
            </a:r>
            <a:r>
              <a:rPr lang="tr-TR" sz="2400" dirty="0" smtClean="0"/>
              <a:t> of </a:t>
            </a:r>
            <a:r>
              <a:rPr lang="en-US" sz="2400" dirty="0" smtClean="0"/>
              <a:t>confidentiality, the psychologist demonstrates that in the context of psychological services, the client’s</a:t>
            </a:r>
            <a:r>
              <a:rPr lang="tr-TR" sz="2400" dirty="0" smtClean="0"/>
              <a:t> </a:t>
            </a:r>
            <a:r>
              <a:rPr lang="en-US" sz="2400" dirty="0" smtClean="0"/>
              <a:t>rights are protected, a person’s safety is considered paramount, and that it is possible to talk about very</a:t>
            </a:r>
            <a:r>
              <a:rPr lang="tr-TR" sz="2400" dirty="0" smtClean="0"/>
              <a:t> </a:t>
            </a:r>
            <a:r>
              <a:rPr lang="tr-TR" sz="2400" dirty="0" err="1" smtClean="0"/>
              <a:t>difficult</a:t>
            </a:r>
            <a:r>
              <a:rPr lang="tr-TR" sz="2400" dirty="0" smtClean="0"/>
              <a:t> </a:t>
            </a:r>
            <a:r>
              <a:rPr lang="tr-TR" sz="2400" dirty="0" err="1" smtClean="0"/>
              <a:t>issues</a:t>
            </a:r>
            <a:r>
              <a:rPr lang="tr-TR" sz="2400" dirty="0" smtClean="0"/>
              <a:t>.</a:t>
            </a:r>
          </a:p>
          <a:p>
            <a:r>
              <a:rPr lang="tr-TR" sz="2400" dirty="0" smtClean="0"/>
              <a:t>Break </a:t>
            </a:r>
            <a:r>
              <a:rPr lang="tr-TR" sz="2400" dirty="0" err="1" smtClean="0"/>
              <a:t>confidentiality</a:t>
            </a:r>
            <a:r>
              <a:rPr lang="tr-TR" sz="2400" dirty="0" smtClean="0"/>
              <a:t> </a:t>
            </a:r>
            <a:r>
              <a:rPr lang="tr-TR" sz="2400" dirty="0" err="1" smtClean="0"/>
              <a:t>when</a:t>
            </a:r>
            <a:r>
              <a:rPr lang="tr-TR" sz="2400" dirty="0" smtClean="0"/>
              <a:t> a </a:t>
            </a:r>
            <a:r>
              <a:rPr lang="tr-TR" sz="2400" dirty="0" err="1" smtClean="0"/>
              <a:t>child</a:t>
            </a:r>
            <a:r>
              <a:rPr lang="tr-TR" sz="2400" dirty="0" smtClean="0"/>
              <a:t> </a:t>
            </a:r>
            <a:r>
              <a:rPr lang="tr-TR" sz="2400" dirty="0" err="1" smtClean="0"/>
              <a:t>or</a:t>
            </a:r>
            <a:r>
              <a:rPr lang="tr-TR" sz="2400" dirty="0" smtClean="0"/>
              <a:t> </a:t>
            </a:r>
            <a:r>
              <a:rPr lang="tr-TR" sz="2400" dirty="0" err="1" smtClean="0"/>
              <a:t>or</a:t>
            </a:r>
            <a:r>
              <a:rPr lang="tr-TR" sz="2400" dirty="0" smtClean="0"/>
              <a:t> an </a:t>
            </a:r>
            <a:r>
              <a:rPr lang="tr-TR" sz="2400" dirty="0" err="1" smtClean="0"/>
              <a:t>adult</a:t>
            </a:r>
            <a:r>
              <a:rPr lang="tr-TR" sz="2400" dirty="0" smtClean="0"/>
              <a:t> is at risk of </a:t>
            </a:r>
            <a:r>
              <a:rPr lang="tr-TR" sz="2400" dirty="0" err="1" smtClean="0"/>
              <a:t>being</a:t>
            </a:r>
            <a:r>
              <a:rPr lang="tr-TR" sz="2400" dirty="0" smtClean="0"/>
              <a:t> </a:t>
            </a:r>
            <a:r>
              <a:rPr lang="tr-TR" sz="2400" dirty="0" err="1" smtClean="0"/>
              <a:t>seriosly</a:t>
            </a:r>
            <a:r>
              <a:rPr lang="tr-TR" sz="2400" dirty="0" smtClean="0"/>
              <a:t> </a:t>
            </a:r>
            <a:r>
              <a:rPr lang="tr-TR" sz="2400" dirty="0" err="1" smtClean="0"/>
              <a:t>harmed</a:t>
            </a:r>
            <a:endParaRPr lang="tr-TR" sz="2400" dirty="0" smtClean="0"/>
          </a:p>
          <a:p>
            <a:endParaRPr lang="tr-TR" dirty="0"/>
          </a:p>
        </p:txBody>
      </p:sp>
      <p:pic>
        <p:nvPicPr>
          <p:cNvPr id="1026" name="Picture 2" descr="H:\Çankaya\Çankaya\Dersler\PSY243 Clinical Psychology\pics\lmits of confidentiality.png"/>
          <p:cNvPicPr>
            <a:picLocks noChangeAspect="1" noChangeArrowheads="1"/>
          </p:cNvPicPr>
          <p:nvPr/>
        </p:nvPicPr>
        <p:blipFill>
          <a:blip r:embed="rId2"/>
          <a:srcRect/>
          <a:stretch>
            <a:fillRect/>
          </a:stretch>
        </p:blipFill>
        <p:spPr bwMode="auto">
          <a:xfrm>
            <a:off x="0" y="3489159"/>
            <a:ext cx="12192000" cy="33688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Unstructured</a:t>
            </a:r>
            <a:r>
              <a:rPr lang="tr-TR" dirty="0" smtClean="0"/>
              <a:t> </a:t>
            </a:r>
            <a:r>
              <a:rPr lang="tr-TR" dirty="0" err="1" smtClean="0"/>
              <a:t>interview</a:t>
            </a:r>
            <a:endParaRPr lang="tr-TR" dirty="0"/>
          </a:p>
        </p:txBody>
      </p:sp>
      <p:sp>
        <p:nvSpPr>
          <p:cNvPr id="3" name="2 İçerik Yer Tutucusu"/>
          <p:cNvSpPr>
            <a:spLocks noGrp="1"/>
          </p:cNvSpPr>
          <p:nvPr>
            <p:ph idx="1"/>
          </p:nvPr>
        </p:nvSpPr>
        <p:spPr/>
        <p:txBody>
          <a:bodyPr>
            <a:normAutofit/>
          </a:bodyPr>
          <a:lstStyle/>
          <a:p>
            <a:r>
              <a:rPr lang="tr-TR" dirty="0" err="1" smtClean="0"/>
              <a:t>Create</a:t>
            </a:r>
            <a:r>
              <a:rPr lang="tr-TR" dirty="0" smtClean="0"/>
              <a:t> a </a:t>
            </a:r>
            <a:r>
              <a:rPr lang="tr-TR" dirty="0" err="1" smtClean="0"/>
              <a:t>safe</a:t>
            </a:r>
            <a:r>
              <a:rPr lang="tr-TR" dirty="0" smtClean="0"/>
              <a:t> </a:t>
            </a:r>
            <a:r>
              <a:rPr lang="tr-TR" dirty="0" err="1" smtClean="0"/>
              <a:t>environment</a:t>
            </a:r>
            <a:endParaRPr lang="tr-TR" dirty="0" smtClean="0"/>
          </a:p>
          <a:p>
            <a:r>
              <a:rPr lang="tr-TR" dirty="0" err="1" smtClean="0"/>
              <a:t>Free</a:t>
            </a:r>
            <a:r>
              <a:rPr lang="tr-TR" dirty="0" smtClean="0"/>
              <a:t> </a:t>
            </a:r>
            <a:r>
              <a:rPr lang="tr-TR" dirty="0" err="1" smtClean="0"/>
              <a:t>from</a:t>
            </a:r>
            <a:r>
              <a:rPr lang="tr-TR" dirty="0" smtClean="0"/>
              <a:t> </a:t>
            </a:r>
            <a:r>
              <a:rPr lang="tr-TR" dirty="0" err="1" smtClean="0"/>
              <a:t>disruptions</a:t>
            </a:r>
            <a:endParaRPr lang="tr-TR" dirty="0" smtClean="0"/>
          </a:p>
          <a:p>
            <a:r>
              <a:rPr lang="tr-TR" dirty="0" smtClean="0"/>
              <a:t>O</a:t>
            </a:r>
            <a:r>
              <a:rPr lang="en-US" dirty="0" err="1" smtClean="0"/>
              <a:t>ffices</a:t>
            </a:r>
            <a:r>
              <a:rPr lang="en-US" dirty="0" smtClean="0"/>
              <a:t> are soundproofed to limit distracting background</a:t>
            </a:r>
            <a:r>
              <a:rPr lang="tr-TR" dirty="0" smtClean="0"/>
              <a:t> </a:t>
            </a:r>
            <a:r>
              <a:rPr lang="tr-TR" dirty="0" err="1" smtClean="0"/>
              <a:t>noises</a:t>
            </a:r>
            <a:endParaRPr lang="tr-TR" dirty="0" smtClean="0"/>
          </a:p>
          <a:p>
            <a:r>
              <a:rPr lang="tr-TR" dirty="0" err="1" smtClean="0"/>
              <a:t>Different</a:t>
            </a:r>
            <a:r>
              <a:rPr lang="tr-TR" dirty="0" smtClean="0"/>
              <a:t> </a:t>
            </a:r>
            <a:r>
              <a:rPr lang="tr-TR" dirty="0" err="1" smtClean="0"/>
              <a:t>from</a:t>
            </a:r>
            <a:r>
              <a:rPr lang="tr-TR" dirty="0" smtClean="0"/>
              <a:t> </a:t>
            </a:r>
            <a:r>
              <a:rPr lang="tr-TR" dirty="0" err="1" smtClean="0"/>
              <a:t>social</a:t>
            </a:r>
            <a:r>
              <a:rPr lang="tr-TR" dirty="0" smtClean="0"/>
              <a:t> </a:t>
            </a:r>
            <a:r>
              <a:rPr lang="tr-TR" dirty="0" err="1" smtClean="0"/>
              <a:t>conversation</a:t>
            </a:r>
            <a:r>
              <a:rPr lang="tr-TR" dirty="0" smtClean="0"/>
              <a:t>!</a:t>
            </a:r>
          </a:p>
          <a:p>
            <a:r>
              <a:rPr lang="en-US" dirty="0" smtClean="0"/>
              <a:t>The psychologist is responsible for structuring the session to ensure that relevant topics are covered</a:t>
            </a:r>
            <a:r>
              <a:rPr lang="tr-TR" dirty="0" smtClean="0"/>
              <a:t> </a:t>
            </a:r>
            <a:r>
              <a:rPr lang="tr-TR" dirty="0" err="1" smtClean="0"/>
              <a:t>during</a:t>
            </a:r>
            <a:r>
              <a:rPr lang="tr-TR" dirty="0" smtClean="0"/>
              <a:t> </a:t>
            </a:r>
            <a:r>
              <a:rPr lang="tr-TR" dirty="0" err="1" smtClean="0"/>
              <a:t>assessment</a:t>
            </a:r>
            <a:r>
              <a:rPr lang="tr-TR" dirty="0" smtClean="0"/>
              <a:t> </a:t>
            </a:r>
            <a:r>
              <a:rPr lang="tr-TR" dirty="0" err="1" smtClean="0"/>
              <a:t>interviews</a:t>
            </a:r>
            <a:endParaRPr lang="tr-TR" dirty="0" smtClean="0"/>
          </a:p>
          <a:p>
            <a:r>
              <a:rPr lang="tr-TR" dirty="0" smtClean="0"/>
              <a:t>T</a:t>
            </a:r>
            <a:r>
              <a:rPr lang="en-US" dirty="0" err="1" smtClean="0"/>
              <a:t>heoretical</a:t>
            </a:r>
            <a:r>
              <a:rPr lang="en-US" dirty="0" smtClean="0"/>
              <a:t> orientation and training determine the extent to</a:t>
            </a:r>
            <a:r>
              <a:rPr lang="tr-TR" dirty="0" smtClean="0"/>
              <a:t> </a:t>
            </a:r>
            <a:r>
              <a:rPr lang="en-US" dirty="0" smtClean="0"/>
              <a:t>which he or she explicitly directs the session, the</a:t>
            </a:r>
            <a:r>
              <a:rPr lang="tr-TR" dirty="0" smtClean="0"/>
              <a:t> </a:t>
            </a:r>
            <a:r>
              <a:rPr lang="en-US" dirty="0" smtClean="0"/>
              <a:t>manner in</a:t>
            </a:r>
            <a:r>
              <a:rPr lang="tr-TR" dirty="0" smtClean="0"/>
              <a:t> </a:t>
            </a:r>
            <a:r>
              <a:rPr lang="en-US" dirty="0" smtClean="0"/>
              <a:t>which the questions are asked, and the topics that</a:t>
            </a:r>
            <a:r>
              <a:rPr lang="tr-TR" dirty="0" smtClean="0"/>
              <a:t> </a:t>
            </a:r>
            <a:r>
              <a:rPr lang="tr-TR" dirty="0" err="1" smtClean="0"/>
              <a:t>are</a:t>
            </a:r>
            <a:r>
              <a:rPr lang="tr-TR" dirty="0" smtClean="0"/>
              <a:t> </a:t>
            </a:r>
            <a:r>
              <a:rPr lang="tr-TR" dirty="0" err="1" smtClean="0"/>
              <a:t>covered</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Unstructured</a:t>
            </a:r>
            <a:r>
              <a:rPr lang="tr-TR" dirty="0" smtClean="0"/>
              <a:t> </a:t>
            </a:r>
            <a:r>
              <a:rPr lang="tr-TR" dirty="0" err="1" smtClean="0"/>
              <a:t>interview</a:t>
            </a:r>
            <a:endParaRPr lang="tr-TR" dirty="0"/>
          </a:p>
        </p:txBody>
      </p:sp>
      <p:sp>
        <p:nvSpPr>
          <p:cNvPr id="3" name="2 İçerik Yer Tutucusu"/>
          <p:cNvSpPr>
            <a:spLocks noGrp="1"/>
          </p:cNvSpPr>
          <p:nvPr>
            <p:ph idx="1"/>
          </p:nvPr>
        </p:nvSpPr>
        <p:spPr/>
        <p:txBody>
          <a:bodyPr/>
          <a:lstStyle/>
          <a:p>
            <a:pPr>
              <a:lnSpc>
                <a:spcPct val="150000"/>
              </a:lnSpc>
            </a:pPr>
            <a:r>
              <a:rPr lang="tr-TR" dirty="0" err="1" smtClean="0"/>
              <a:t>Facilitate</a:t>
            </a:r>
            <a:r>
              <a:rPr lang="tr-TR" dirty="0" smtClean="0"/>
              <a:t> </a:t>
            </a:r>
            <a:r>
              <a:rPr lang="tr-TR" dirty="0" err="1" smtClean="0"/>
              <a:t>the</a:t>
            </a:r>
            <a:r>
              <a:rPr lang="tr-TR" dirty="0" smtClean="0"/>
              <a:t> </a:t>
            </a:r>
            <a:r>
              <a:rPr lang="tr-TR" dirty="0" err="1" smtClean="0"/>
              <a:t>client’s</a:t>
            </a:r>
            <a:r>
              <a:rPr lang="tr-TR" dirty="0" smtClean="0"/>
              <a:t> </a:t>
            </a:r>
            <a:r>
              <a:rPr lang="tr-TR" dirty="0" err="1" smtClean="0"/>
              <a:t>engagement</a:t>
            </a:r>
            <a:r>
              <a:rPr lang="tr-TR" dirty="0" smtClean="0"/>
              <a:t> w/ </a:t>
            </a:r>
            <a:r>
              <a:rPr lang="tr-TR" dirty="0" err="1" smtClean="0">
                <a:solidFill>
                  <a:srgbClr val="7030A0"/>
                </a:solidFill>
              </a:rPr>
              <a:t>open</a:t>
            </a:r>
            <a:r>
              <a:rPr lang="tr-TR" dirty="0" smtClean="0">
                <a:solidFill>
                  <a:srgbClr val="7030A0"/>
                </a:solidFill>
              </a:rPr>
              <a:t> </a:t>
            </a:r>
            <a:r>
              <a:rPr lang="tr-TR" dirty="0" err="1" smtClean="0">
                <a:solidFill>
                  <a:srgbClr val="7030A0"/>
                </a:solidFill>
              </a:rPr>
              <a:t>questions</a:t>
            </a:r>
            <a:endParaRPr lang="tr-TR" dirty="0" smtClean="0">
              <a:solidFill>
                <a:srgbClr val="7030A0"/>
              </a:solidFill>
            </a:endParaRPr>
          </a:p>
          <a:p>
            <a:pPr>
              <a:lnSpc>
                <a:spcPct val="150000"/>
              </a:lnSpc>
            </a:pPr>
            <a:r>
              <a:rPr lang="tr-TR" dirty="0" err="1" smtClean="0"/>
              <a:t>Don’t</a:t>
            </a:r>
            <a:r>
              <a:rPr lang="tr-TR" dirty="0" smtClean="0"/>
              <a:t> </a:t>
            </a:r>
            <a:r>
              <a:rPr lang="tr-TR" dirty="0" err="1" smtClean="0"/>
              <a:t>worry</a:t>
            </a:r>
            <a:r>
              <a:rPr lang="tr-TR" dirty="0" smtClean="0"/>
              <a:t> </a:t>
            </a:r>
            <a:r>
              <a:rPr lang="tr-TR" dirty="0" err="1" smtClean="0"/>
              <a:t>about</a:t>
            </a:r>
            <a:r>
              <a:rPr lang="tr-TR" dirty="0" smtClean="0"/>
              <a:t> </a:t>
            </a:r>
            <a:r>
              <a:rPr lang="tr-TR" dirty="0" err="1" smtClean="0"/>
              <a:t>asking</a:t>
            </a:r>
            <a:r>
              <a:rPr lang="tr-TR" dirty="0" smtClean="0"/>
              <a:t> ‘</a:t>
            </a:r>
            <a:r>
              <a:rPr lang="tr-TR" dirty="0" err="1" smtClean="0"/>
              <a:t>difficult</a:t>
            </a:r>
            <a:r>
              <a:rPr lang="tr-TR" dirty="0" smtClean="0"/>
              <a:t> </a:t>
            </a:r>
            <a:r>
              <a:rPr lang="tr-TR" dirty="0" err="1" smtClean="0"/>
              <a:t>questions</a:t>
            </a:r>
            <a:r>
              <a:rPr lang="tr-TR" dirty="0" smtClean="0"/>
              <a:t>’</a:t>
            </a:r>
          </a:p>
          <a:p>
            <a:pPr lvl="1">
              <a:lnSpc>
                <a:spcPct val="150000"/>
              </a:lnSpc>
            </a:pPr>
            <a:r>
              <a:rPr lang="tr-TR" dirty="0" err="1" smtClean="0"/>
              <a:t>Suicide</a:t>
            </a:r>
            <a:r>
              <a:rPr lang="tr-TR" dirty="0" smtClean="0"/>
              <a:t>, </a:t>
            </a:r>
            <a:r>
              <a:rPr lang="tr-TR" dirty="0" err="1" smtClean="0"/>
              <a:t>abuse</a:t>
            </a:r>
            <a:r>
              <a:rPr lang="tr-TR" dirty="0" smtClean="0"/>
              <a:t>, </a:t>
            </a:r>
            <a:r>
              <a:rPr lang="tr-TR" dirty="0" err="1" smtClean="0"/>
              <a:t>etc</a:t>
            </a:r>
            <a:r>
              <a:rPr lang="tr-TR" dirty="0" smtClean="0"/>
              <a:t>.</a:t>
            </a:r>
          </a:p>
          <a:p>
            <a:pPr lvl="1">
              <a:lnSpc>
                <a:spcPct val="150000"/>
              </a:lnSpc>
            </a:pPr>
            <a:r>
              <a:rPr lang="en-US" dirty="0" smtClean="0"/>
              <a:t>use silence to allow the client time to reflect</a:t>
            </a:r>
            <a:r>
              <a:rPr lang="tr-TR" dirty="0" smtClean="0"/>
              <a:t> &amp; not </a:t>
            </a:r>
            <a:r>
              <a:rPr lang="tr-TR" dirty="0" err="1" smtClean="0"/>
              <a:t>make</a:t>
            </a:r>
            <a:r>
              <a:rPr lang="tr-TR" dirty="0" smtClean="0"/>
              <a:t> </a:t>
            </a:r>
            <a:r>
              <a:rPr lang="tr-TR" dirty="0" err="1" smtClean="0"/>
              <a:t>them</a:t>
            </a:r>
            <a:r>
              <a:rPr lang="tr-TR" dirty="0" smtClean="0"/>
              <a:t>  </a:t>
            </a:r>
            <a:r>
              <a:rPr lang="en-US" dirty="0" smtClean="0"/>
              <a:t>feel obliged to fill in the gaps in conversation as they might in a social context</a:t>
            </a:r>
            <a:endParaRPr lang="tr-TR" dirty="0" smtClean="0"/>
          </a:p>
          <a:p>
            <a:endParaRPr lang="tr-TR" dirty="0" smtClean="0"/>
          </a:p>
          <a:p>
            <a:endParaRPr lang="tr-TR" dirty="0" smtClean="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41948" y="0"/>
            <a:ext cx="10515600" cy="1325563"/>
          </a:xfrm>
        </p:spPr>
        <p:txBody>
          <a:bodyPr/>
          <a:lstStyle/>
          <a:p>
            <a:pPr algn="ctr"/>
            <a:r>
              <a:rPr lang="tr-TR" dirty="0" err="1" smtClean="0"/>
              <a:t>Structured</a:t>
            </a:r>
            <a:r>
              <a:rPr lang="tr-TR" dirty="0" smtClean="0"/>
              <a:t> </a:t>
            </a:r>
            <a:r>
              <a:rPr lang="tr-TR" dirty="0" err="1" smtClean="0"/>
              <a:t>diagnostic</a:t>
            </a:r>
            <a:r>
              <a:rPr lang="tr-TR" dirty="0" smtClean="0"/>
              <a:t> </a:t>
            </a:r>
            <a:r>
              <a:rPr lang="tr-TR" dirty="0" err="1" smtClean="0"/>
              <a:t>interviews</a:t>
            </a:r>
            <a:endParaRPr lang="tr-TR" dirty="0"/>
          </a:p>
        </p:txBody>
      </p:sp>
      <p:sp>
        <p:nvSpPr>
          <p:cNvPr id="3" name="2 İçerik Yer Tutucusu"/>
          <p:cNvSpPr>
            <a:spLocks noGrp="1"/>
          </p:cNvSpPr>
          <p:nvPr>
            <p:ph idx="1"/>
          </p:nvPr>
        </p:nvSpPr>
        <p:spPr>
          <a:xfrm>
            <a:off x="360947" y="1275348"/>
            <a:ext cx="11454063" cy="5245768"/>
          </a:xfrm>
        </p:spPr>
        <p:txBody>
          <a:bodyPr>
            <a:normAutofit/>
          </a:bodyPr>
          <a:lstStyle/>
          <a:p>
            <a:r>
              <a:rPr lang="tr-TR" sz="2400" dirty="0" err="1" smtClean="0"/>
              <a:t>To</a:t>
            </a:r>
            <a:r>
              <a:rPr lang="tr-TR" sz="2400" dirty="0" smtClean="0"/>
              <a:t> </a:t>
            </a:r>
            <a:r>
              <a:rPr lang="tr-TR" sz="2400" dirty="0" err="1" smtClean="0"/>
              <a:t>solve</a:t>
            </a:r>
            <a:r>
              <a:rPr lang="tr-TR" sz="2400" dirty="0" smtClean="0"/>
              <a:t> </a:t>
            </a:r>
            <a:r>
              <a:rPr lang="tr-TR" sz="2400" dirty="0" err="1" smtClean="0"/>
              <a:t>low</a:t>
            </a:r>
            <a:r>
              <a:rPr lang="tr-TR" sz="2400" dirty="0" smtClean="0"/>
              <a:t> </a:t>
            </a:r>
            <a:r>
              <a:rPr lang="tr-TR" sz="2400" dirty="0" err="1" smtClean="0"/>
              <a:t>inter</a:t>
            </a:r>
            <a:r>
              <a:rPr lang="tr-TR" sz="2400" dirty="0" smtClean="0"/>
              <a:t>-</a:t>
            </a:r>
            <a:r>
              <a:rPr lang="tr-TR" sz="2400" dirty="0" err="1" smtClean="0"/>
              <a:t>rater</a:t>
            </a:r>
            <a:r>
              <a:rPr lang="tr-TR" sz="2400" dirty="0" smtClean="0"/>
              <a:t> </a:t>
            </a:r>
            <a:r>
              <a:rPr lang="tr-TR" sz="2400" dirty="0" err="1" smtClean="0"/>
              <a:t>reliability</a:t>
            </a:r>
            <a:r>
              <a:rPr lang="tr-TR" sz="2400" dirty="0" smtClean="0"/>
              <a:t> problem, </a:t>
            </a:r>
            <a:r>
              <a:rPr lang="tr-TR" sz="2400" dirty="0" err="1" smtClean="0"/>
              <a:t>follow</a:t>
            </a:r>
            <a:r>
              <a:rPr lang="tr-TR" sz="2400" dirty="0" smtClean="0"/>
              <a:t> </a:t>
            </a:r>
            <a:r>
              <a:rPr lang="tr-TR" sz="2400" dirty="0" err="1" smtClean="0"/>
              <a:t>structured</a:t>
            </a:r>
            <a:r>
              <a:rPr lang="tr-TR" sz="2400" dirty="0" smtClean="0"/>
              <a:t> </a:t>
            </a:r>
            <a:r>
              <a:rPr lang="tr-TR" sz="2400" dirty="0" err="1" smtClean="0"/>
              <a:t>interviews</a:t>
            </a:r>
            <a:endParaRPr lang="tr-TR" sz="2400" dirty="0" smtClean="0"/>
          </a:p>
          <a:p>
            <a:pPr lvl="1"/>
            <a:r>
              <a:rPr lang="tr-TR" sz="2000" dirty="0" err="1" smtClean="0"/>
              <a:t>Especially</a:t>
            </a:r>
            <a:r>
              <a:rPr lang="tr-TR" sz="2000" dirty="0" smtClean="0"/>
              <a:t> </a:t>
            </a:r>
            <a:r>
              <a:rPr lang="tr-TR" sz="2000" dirty="0" err="1" smtClean="0"/>
              <a:t>when</a:t>
            </a:r>
            <a:r>
              <a:rPr lang="tr-TR" sz="2000" dirty="0" smtClean="0"/>
              <a:t> </a:t>
            </a:r>
            <a:r>
              <a:rPr lang="tr-TR" sz="2000" dirty="0" err="1" smtClean="0"/>
              <a:t>diagnosis</a:t>
            </a:r>
            <a:r>
              <a:rPr lang="tr-TR" sz="2000" dirty="0" smtClean="0"/>
              <a:t> is </a:t>
            </a:r>
            <a:r>
              <a:rPr lang="tr-TR" sz="2000" dirty="0" err="1" smtClean="0"/>
              <a:t>essential</a:t>
            </a:r>
            <a:endParaRPr lang="tr-TR" sz="2000" dirty="0" smtClean="0"/>
          </a:p>
          <a:p>
            <a:r>
              <a:rPr lang="en-US" sz="2400" dirty="0" smtClean="0"/>
              <a:t>These interviews vary in their coverage of symptoms and life context</a:t>
            </a:r>
            <a:endParaRPr lang="tr-TR" sz="2400" dirty="0" smtClean="0"/>
          </a:p>
          <a:p>
            <a:r>
              <a:rPr lang="tr-TR" sz="2400" dirty="0" err="1" smtClean="0"/>
              <a:t>Structured</a:t>
            </a:r>
            <a:r>
              <a:rPr lang="tr-TR" sz="2400" dirty="0" smtClean="0"/>
              <a:t> </a:t>
            </a:r>
            <a:r>
              <a:rPr lang="tr-TR" sz="2400" dirty="0" err="1" smtClean="0"/>
              <a:t>Clinical</a:t>
            </a:r>
            <a:r>
              <a:rPr lang="tr-TR" sz="2400" dirty="0" smtClean="0"/>
              <a:t> </a:t>
            </a:r>
            <a:r>
              <a:rPr lang="tr-TR" sz="2400" dirty="0" err="1" smtClean="0"/>
              <a:t>Interview</a:t>
            </a:r>
            <a:r>
              <a:rPr lang="tr-TR" sz="2400" dirty="0" smtClean="0"/>
              <a:t> </a:t>
            </a:r>
            <a:r>
              <a:rPr lang="tr-TR" sz="2400" dirty="0" err="1" smtClean="0"/>
              <a:t>for</a:t>
            </a:r>
            <a:r>
              <a:rPr lang="tr-TR" sz="2400" dirty="0" smtClean="0"/>
              <a:t> </a:t>
            </a:r>
            <a:r>
              <a:rPr lang="tr-TR" sz="2400" dirty="0" err="1" smtClean="0"/>
              <a:t>Axis</a:t>
            </a:r>
            <a:r>
              <a:rPr lang="tr-TR" sz="2400" dirty="0" smtClean="0"/>
              <a:t> I </a:t>
            </a:r>
            <a:r>
              <a:rPr lang="tr-TR" sz="2400" dirty="0" err="1" smtClean="0"/>
              <a:t>Disorders</a:t>
            </a:r>
            <a:r>
              <a:rPr lang="tr-TR" sz="2400" dirty="0" smtClean="0"/>
              <a:t> (SCID)</a:t>
            </a:r>
          </a:p>
          <a:p>
            <a:pPr lvl="1"/>
            <a:r>
              <a:rPr lang="en-US" sz="2000" dirty="0" smtClean="0"/>
              <a:t>demographic information</a:t>
            </a:r>
            <a:endParaRPr lang="tr-TR" sz="2000" dirty="0" smtClean="0"/>
          </a:p>
          <a:p>
            <a:pPr lvl="1"/>
            <a:r>
              <a:rPr lang="en-US" sz="2000" dirty="0" smtClean="0"/>
              <a:t>work history</a:t>
            </a:r>
            <a:endParaRPr lang="tr-TR" sz="2000" dirty="0" smtClean="0"/>
          </a:p>
          <a:p>
            <a:pPr lvl="1"/>
            <a:r>
              <a:rPr lang="en-US" sz="2000" dirty="0" smtClean="0"/>
              <a:t>chief complaint</a:t>
            </a:r>
            <a:endParaRPr lang="tr-TR" sz="2000" dirty="0" smtClean="0"/>
          </a:p>
          <a:p>
            <a:pPr lvl="1"/>
            <a:r>
              <a:rPr lang="en-US" sz="2000" dirty="0" smtClean="0"/>
              <a:t>history of present and past psychopathology</a:t>
            </a:r>
            <a:r>
              <a:rPr lang="tr-TR" sz="2000" dirty="0" smtClean="0"/>
              <a:t> </a:t>
            </a:r>
          </a:p>
          <a:p>
            <a:pPr lvl="1"/>
            <a:r>
              <a:rPr lang="en-US" sz="2000" dirty="0" smtClean="0"/>
              <a:t>treatment history</a:t>
            </a:r>
            <a:endParaRPr lang="tr-TR" sz="2000" dirty="0" smtClean="0"/>
          </a:p>
          <a:p>
            <a:pPr lvl="1"/>
            <a:r>
              <a:rPr lang="tr-TR" sz="2000" dirty="0" smtClean="0"/>
              <a:t>a</a:t>
            </a:r>
            <a:r>
              <a:rPr lang="en-US" sz="2000" dirty="0" err="1" smtClean="0"/>
              <a:t>ssessment</a:t>
            </a:r>
            <a:r>
              <a:rPr lang="en-US" sz="2000" dirty="0" smtClean="0"/>
              <a:t> of current functioning</a:t>
            </a:r>
            <a:endParaRPr lang="tr-TR" sz="2000" dirty="0" smtClean="0"/>
          </a:p>
          <a:p>
            <a:r>
              <a:rPr lang="en-US" sz="2400" dirty="0" smtClean="0"/>
              <a:t>the Anxiety Disorders Interview Schedule for DSM-IV</a:t>
            </a:r>
            <a:r>
              <a:rPr lang="tr-TR" sz="2400" dirty="0" smtClean="0"/>
              <a:t> (ADIS IV)</a:t>
            </a:r>
          </a:p>
          <a:p>
            <a:r>
              <a:rPr lang="en-US" sz="2400" dirty="0" smtClean="0"/>
              <a:t>the Primary Care Evaluation of Mental Disorders (PRIME-MD)</a:t>
            </a:r>
            <a:endParaRPr lang="tr-TR" sz="2400" dirty="0" smtClean="0"/>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86327" y="0"/>
            <a:ext cx="10515600" cy="1325563"/>
          </a:xfrm>
        </p:spPr>
        <p:txBody>
          <a:bodyPr/>
          <a:lstStyle/>
          <a:p>
            <a:pPr algn="ctr"/>
            <a:r>
              <a:rPr lang="tr-TR" dirty="0" err="1" smtClean="0"/>
              <a:t>Interview</a:t>
            </a:r>
            <a:r>
              <a:rPr lang="tr-TR" dirty="0" smtClean="0"/>
              <a:t> w/ </a:t>
            </a:r>
            <a:r>
              <a:rPr lang="tr-TR" dirty="0" err="1" smtClean="0"/>
              <a:t>children</a:t>
            </a:r>
            <a:endParaRPr lang="tr-TR" dirty="0"/>
          </a:p>
        </p:txBody>
      </p:sp>
      <p:sp>
        <p:nvSpPr>
          <p:cNvPr id="3" name="2 İçerik Yer Tutucusu"/>
          <p:cNvSpPr>
            <a:spLocks noGrp="1"/>
          </p:cNvSpPr>
          <p:nvPr>
            <p:ph idx="1"/>
          </p:nvPr>
        </p:nvSpPr>
        <p:spPr>
          <a:xfrm>
            <a:off x="336883" y="1082842"/>
            <a:ext cx="11357811" cy="5486400"/>
          </a:xfrm>
        </p:spPr>
        <p:txBody>
          <a:bodyPr>
            <a:normAutofit/>
          </a:bodyPr>
          <a:lstStyle/>
          <a:p>
            <a:pPr>
              <a:lnSpc>
                <a:spcPct val="100000"/>
              </a:lnSpc>
            </a:pPr>
            <a:r>
              <a:rPr lang="tr-TR" dirty="0" err="1" smtClean="0"/>
              <a:t>Use</a:t>
            </a:r>
            <a:r>
              <a:rPr lang="tr-TR" dirty="0" smtClean="0"/>
              <a:t> </a:t>
            </a:r>
            <a:r>
              <a:rPr lang="tr-TR" dirty="0" err="1" smtClean="0"/>
              <a:t>concrete</a:t>
            </a:r>
            <a:r>
              <a:rPr lang="tr-TR" dirty="0" smtClean="0"/>
              <a:t> </a:t>
            </a:r>
            <a:r>
              <a:rPr lang="tr-TR" dirty="0" err="1" smtClean="0"/>
              <a:t>forms</a:t>
            </a:r>
            <a:endParaRPr lang="tr-TR" dirty="0" smtClean="0"/>
          </a:p>
          <a:p>
            <a:pPr>
              <a:lnSpc>
                <a:spcPct val="100000"/>
              </a:lnSpc>
            </a:pPr>
            <a:r>
              <a:rPr lang="tr-TR" dirty="0" smtClean="0"/>
              <a:t>N</a:t>
            </a:r>
            <a:r>
              <a:rPr lang="en-US" dirty="0" err="1" smtClean="0"/>
              <a:t>ot</a:t>
            </a:r>
            <a:r>
              <a:rPr lang="en-US" dirty="0" smtClean="0"/>
              <a:t> to use a sophisticated vocabulary</a:t>
            </a:r>
            <a:endParaRPr lang="tr-TR" dirty="0" smtClean="0"/>
          </a:p>
          <a:p>
            <a:pPr>
              <a:lnSpc>
                <a:spcPct val="100000"/>
              </a:lnSpc>
            </a:pPr>
            <a:r>
              <a:rPr lang="tr-TR" dirty="0" err="1" smtClean="0"/>
              <a:t>Use</a:t>
            </a:r>
            <a:r>
              <a:rPr lang="tr-TR" dirty="0" smtClean="0"/>
              <a:t> of </a:t>
            </a:r>
            <a:r>
              <a:rPr lang="tr-TR" dirty="0" err="1" smtClean="0"/>
              <a:t>muppets</a:t>
            </a:r>
            <a:r>
              <a:rPr lang="tr-TR" dirty="0" smtClean="0"/>
              <a:t> </a:t>
            </a:r>
            <a:r>
              <a:rPr lang="tr-TR" dirty="0" err="1" smtClean="0"/>
              <a:t>and</a:t>
            </a:r>
            <a:r>
              <a:rPr lang="tr-TR" dirty="0" smtClean="0"/>
              <a:t>/</a:t>
            </a:r>
            <a:r>
              <a:rPr lang="tr-TR" dirty="0" err="1" smtClean="0"/>
              <a:t>or</a:t>
            </a:r>
            <a:r>
              <a:rPr lang="tr-TR" dirty="0" smtClean="0"/>
              <a:t> </a:t>
            </a:r>
            <a:r>
              <a:rPr lang="tr-TR" dirty="0" err="1" smtClean="0"/>
              <a:t>drawings</a:t>
            </a:r>
            <a:endParaRPr lang="tr-TR" dirty="0" smtClean="0"/>
          </a:p>
          <a:p>
            <a:pPr>
              <a:lnSpc>
                <a:spcPct val="100000"/>
              </a:lnSpc>
            </a:pPr>
            <a:r>
              <a:rPr lang="tr-TR" dirty="0" err="1" smtClean="0"/>
              <a:t>Play</a:t>
            </a:r>
            <a:endParaRPr lang="tr-TR" dirty="0" smtClean="0"/>
          </a:p>
          <a:p>
            <a:pPr>
              <a:lnSpc>
                <a:spcPct val="100000"/>
              </a:lnSpc>
            </a:pPr>
            <a:r>
              <a:rPr lang="tr-TR" dirty="0" err="1" smtClean="0"/>
              <a:t>Consider</a:t>
            </a:r>
            <a:r>
              <a:rPr lang="tr-TR" dirty="0" smtClean="0"/>
              <a:t> </a:t>
            </a:r>
            <a:r>
              <a:rPr lang="en-US" dirty="0" smtClean="0"/>
              <a:t>different formats that vary in gender, age, </a:t>
            </a:r>
            <a:r>
              <a:rPr lang="en-US" dirty="0" err="1" smtClean="0"/>
              <a:t>ethn</a:t>
            </a:r>
            <a:r>
              <a:rPr lang="tr-TR" dirty="0" err="1" smtClean="0"/>
              <a:t>ic</a:t>
            </a:r>
            <a:r>
              <a:rPr lang="tr-TR" dirty="0" smtClean="0"/>
              <a:t> </a:t>
            </a:r>
            <a:r>
              <a:rPr lang="en-US" dirty="0" smtClean="0"/>
              <a:t>background,</a:t>
            </a:r>
            <a:r>
              <a:rPr lang="tr-TR" dirty="0" smtClean="0"/>
              <a:t> </a:t>
            </a:r>
            <a:r>
              <a:rPr lang="tr-TR" dirty="0" err="1" smtClean="0"/>
              <a:t>and</a:t>
            </a:r>
            <a:r>
              <a:rPr lang="tr-TR" dirty="0" smtClean="0"/>
              <a:t> </a:t>
            </a:r>
            <a:r>
              <a:rPr lang="tr-TR" dirty="0" err="1" smtClean="0"/>
              <a:t>language</a:t>
            </a:r>
            <a:endParaRPr lang="tr-TR" dirty="0" smtClean="0"/>
          </a:p>
          <a:p>
            <a:pPr>
              <a:lnSpc>
                <a:spcPct val="100000"/>
              </a:lnSpc>
            </a:pPr>
            <a:r>
              <a:rPr lang="en-US" dirty="0" smtClean="0"/>
              <a:t>designed to explore the child’s perspective</a:t>
            </a:r>
            <a:endParaRPr lang="tr-TR" dirty="0" smtClean="0"/>
          </a:p>
          <a:p>
            <a:pPr>
              <a:lnSpc>
                <a:spcPct val="100000"/>
              </a:lnSpc>
            </a:pPr>
            <a:r>
              <a:rPr lang="en-US" dirty="0" smtClean="0"/>
              <a:t>differ from adults in terms of their attention span and</a:t>
            </a:r>
            <a:r>
              <a:rPr lang="tr-TR" dirty="0" smtClean="0"/>
              <a:t> </a:t>
            </a:r>
            <a:r>
              <a:rPr lang="en-US" dirty="0" smtClean="0"/>
              <a:t>capacity to stay focused on the interview</a:t>
            </a:r>
            <a:endParaRPr lang="tr-TR" dirty="0" smtClean="0"/>
          </a:p>
          <a:p>
            <a:endParaRPr lang="tr-TR"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0"/>
            <a:ext cx="10515600" cy="1126791"/>
          </a:xfrm>
        </p:spPr>
        <p:txBody>
          <a:bodyPr/>
          <a:lstStyle/>
          <a:p>
            <a:pPr algn="ctr"/>
            <a:r>
              <a:rPr lang="tr-TR" dirty="0" err="1" smtClean="0"/>
              <a:t>Attending</a:t>
            </a:r>
            <a:r>
              <a:rPr lang="tr-TR" dirty="0" smtClean="0"/>
              <a:t> </a:t>
            </a:r>
            <a:r>
              <a:rPr lang="tr-TR" dirty="0" err="1" smtClean="0"/>
              <a:t>skills</a:t>
            </a:r>
            <a:endParaRPr lang="tr-TR" dirty="0"/>
          </a:p>
        </p:txBody>
      </p:sp>
      <p:sp>
        <p:nvSpPr>
          <p:cNvPr id="3" name="2 İçerik Yer Tutucusu"/>
          <p:cNvSpPr>
            <a:spLocks noGrp="1"/>
          </p:cNvSpPr>
          <p:nvPr>
            <p:ph idx="1"/>
          </p:nvPr>
        </p:nvSpPr>
        <p:spPr>
          <a:xfrm>
            <a:off x="360947" y="1179096"/>
            <a:ext cx="11502190" cy="5293893"/>
          </a:xfrm>
        </p:spPr>
        <p:txBody>
          <a:bodyPr>
            <a:normAutofit/>
          </a:bodyPr>
          <a:lstStyle/>
          <a:p>
            <a:r>
              <a:rPr lang="tr-TR" dirty="0" err="1" smtClean="0"/>
              <a:t>Listening</a:t>
            </a:r>
            <a:r>
              <a:rPr lang="tr-TR" dirty="0" smtClean="0"/>
              <a:t> </a:t>
            </a:r>
            <a:r>
              <a:rPr lang="tr-TR" dirty="0" err="1" smtClean="0"/>
              <a:t>skills</a:t>
            </a:r>
            <a:endParaRPr lang="tr-TR" dirty="0" smtClean="0"/>
          </a:p>
          <a:p>
            <a:r>
              <a:rPr lang="en-US" dirty="0" smtClean="0"/>
              <a:t>Attend</a:t>
            </a:r>
            <a:r>
              <a:rPr lang="tr-TR" dirty="0" smtClean="0"/>
              <a:t> </a:t>
            </a:r>
            <a:r>
              <a:rPr lang="en-US" dirty="0" smtClean="0"/>
              <a:t>carefully to what is being said and also observes nonverbal behavior</a:t>
            </a:r>
            <a:endParaRPr lang="tr-TR" dirty="0" smtClean="0"/>
          </a:p>
          <a:p>
            <a:r>
              <a:rPr lang="tr-TR" dirty="0" smtClean="0"/>
              <a:t>U</a:t>
            </a:r>
            <a:r>
              <a:rPr lang="en-US" dirty="0" smtClean="0"/>
              <a:t>se nonverbal behavior such as nods, eye contact, and</a:t>
            </a:r>
            <a:r>
              <a:rPr lang="tr-TR" dirty="0" smtClean="0"/>
              <a:t> </a:t>
            </a:r>
            <a:r>
              <a:rPr lang="en-US" dirty="0" smtClean="0"/>
              <a:t>vocalizations such as ‘‘</a:t>
            </a:r>
            <a:r>
              <a:rPr lang="en-US" dirty="0" err="1" smtClean="0"/>
              <a:t>Mmm</a:t>
            </a:r>
            <a:r>
              <a:rPr lang="en-US" dirty="0" smtClean="0"/>
              <a:t> . . .’’ and ‘‘Uh huh’’ to communicate that he or she is tracking the</a:t>
            </a:r>
            <a:r>
              <a:rPr lang="tr-TR" dirty="0" smtClean="0"/>
              <a:t> </a:t>
            </a:r>
            <a:r>
              <a:rPr lang="en-US" dirty="0" smtClean="0"/>
              <a:t>conversation without interrupting the flow of what is being said</a:t>
            </a:r>
            <a:endParaRPr lang="tr-TR" dirty="0" smtClean="0"/>
          </a:p>
          <a:p>
            <a:r>
              <a:rPr lang="tr-TR" dirty="0" err="1" smtClean="0"/>
              <a:t>Emotional</a:t>
            </a:r>
            <a:r>
              <a:rPr lang="tr-TR" dirty="0" smtClean="0"/>
              <a:t> </a:t>
            </a:r>
            <a:r>
              <a:rPr lang="tr-TR" dirty="0" err="1" smtClean="0"/>
              <a:t>reflections</a:t>
            </a:r>
            <a:endParaRPr lang="tr-TR" dirty="0" smtClean="0"/>
          </a:p>
          <a:p>
            <a:pPr lvl="1"/>
            <a:r>
              <a:rPr lang="en-US" dirty="0" smtClean="0"/>
              <a:t>‘‘it sounds as though that was very</a:t>
            </a:r>
            <a:r>
              <a:rPr lang="tr-TR" dirty="0" smtClean="0"/>
              <a:t> </a:t>
            </a:r>
            <a:r>
              <a:rPr lang="tr-TR" dirty="0" err="1" smtClean="0"/>
              <a:t>painful</a:t>
            </a:r>
            <a:r>
              <a:rPr lang="tr-TR" dirty="0" smtClean="0"/>
              <a:t> </a:t>
            </a:r>
            <a:r>
              <a:rPr lang="tr-TR" dirty="0" err="1" smtClean="0"/>
              <a:t>for</a:t>
            </a:r>
            <a:r>
              <a:rPr lang="tr-TR" dirty="0" smtClean="0"/>
              <a:t> </a:t>
            </a:r>
            <a:r>
              <a:rPr lang="tr-TR" dirty="0" err="1" smtClean="0"/>
              <a:t>you</a:t>
            </a:r>
            <a:r>
              <a:rPr lang="tr-TR" dirty="0" smtClean="0"/>
              <a:t>’’</a:t>
            </a:r>
          </a:p>
          <a:p>
            <a:r>
              <a:rPr lang="en-US" dirty="0" smtClean="0"/>
              <a:t>focus exclusively on the client</a:t>
            </a:r>
            <a:endParaRPr lang="tr-TR" dirty="0" smtClean="0"/>
          </a:p>
          <a:p>
            <a:r>
              <a:rPr lang="en-US" dirty="0" smtClean="0"/>
              <a:t>not take turns in describing similar experiences that he or she has had</a:t>
            </a:r>
            <a:r>
              <a:rPr lang="tr-TR" dirty="0" smtClean="0"/>
              <a:t>!</a:t>
            </a:r>
          </a:p>
          <a:p>
            <a:pPr lvl="1"/>
            <a:r>
              <a:rPr lang="tr-TR" dirty="0" err="1" smtClean="0"/>
              <a:t>therapeutic</a:t>
            </a:r>
            <a:r>
              <a:rPr lang="tr-TR" dirty="0" smtClean="0"/>
              <a:t> self-</a:t>
            </a:r>
            <a:r>
              <a:rPr lang="tr-TR" dirty="0" err="1" smtClean="0"/>
              <a:t>disclosure</a:t>
            </a:r>
            <a:r>
              <a:rPr lang="tr-TR" dirty="0" smtClean="0"/>
              <a:t>  is </a:t>
            </a:r>
            <a:r>
              <a:rPr lang="tr-TR" dirty="0" err="1" smtClean="0"/>
              <a:t>different</a:t>
            </a:r>
            <a:r>
              <a:rPr lang="tr-TR" dirty="0" smtClean="0"/>
              <a:t> </a:t>
            </a:r>
            <a:r>
              <a:rPr lang="tr-TR" dirty="0" err="1" smtClean="0"/>
              <a:t>than</a:t>
            </a:r>
            <a:r>
              <a:rPr lang="tr-TR" dirty="0" smtClean="0"/>
              <a:t> </a:t>
            </a:r>
            <a:r>
              <a:rPr lang="tr-TR" dirty="0" err="1" smtClean="0"/>
              <a:t>reciprocal</a:t>
            </a:r>
            <a:r>
              <a:rPr lang="tr-TR" dirty="0" smtClean="0"/>
              <a:t> </a:t>
            </a:r>
            <a:r>
              <a:rPr lang="tr-TR" dirty="0" err="1" smtClean="0"/>
              <a:t>sharing</a:t>
            </a:r>
            <a:endParaRPr lang="tr-T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Çankaya\Çankaya\Dersler\PSY243 Clinical Psychology\pics\listening skills.png"/>
          <p:cNvPicPr>
            <a:picLocks noChangeAspect="1" noChangeArrowheads="1"/>
          </p:cNvPicPr>
          <p:nvPr/>
        </p:nvPicPr>
        <p:blipFill>
          <a:blip r:embed="rId2"/>
          <a:srcRect/>
          <a:stretch>
            <a:fillRect/>
          </a:stretch>
        </p:blipFill>
        <p:spPr bwMode="auto">
          <a:xfrm>
            <a:off x="1780675" y="0"/>
            <a:ext cx="8662736"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Attending</a:t>
            </a:r>
            <a:r>
              <a:rPr lang="tr-TR" dirty="0" smtClean="0"/>
              <a:t> </a:t>
            </a:r>
            <a:r>
              <a:rPr lang="tr-TR" dirty="0" err="1" smtClean="0"/>
              <a:t>skills</a:t>
            </a:r>
            <a:endParaRPr lang="tr-TR" dirty="0"/>
          </a:p>
        </p:txBody>
      </p:sp>
      <p:sp>
        <p:nvSpPr>
          <p:cNvPr id="3" name="2 İçerik Yer Tutucusu"/>
          <p:cNvSpPr>
            <a:spLocks noGrp="1"/>
          </p:cNvSpPr>
          <p:nvPr>
            <p:ph idx="1"/>
          </p:nvPr>
        </p:nvSpPr>
        <p:spPr>
          <a:xfrm>
            <a:off x="481263" y="1825625"/>
            <a:ext cx="11309684" cy="4351338"/>
          </a:xfrm>
        </p:spPr>
        <p:txBody>
          <a:bodyPr>
            <a:normAutofit lnSpcReduction="10000"/>
          </a:bodyPr>
          <a:lstStyle/>
          <a:p>
            <a:pPr>
              <a:lnSpc>
                <a:spcPct val="150000"/>
              </a:lnSpc>
            </a:pPr>
            <a:r>
              <a:rPr lang="en-US" dirty="0" smtClean="0"/>
              <a:t>ask questions and listen to the client’s answers in a manner</a:t>
            </a:r>
            <a:r>
              <a:rPr lang="tr-TR" dirty="0" smtClean="0"/>
              <a:t> </a:t>
            </a:r>
            <a:r>
              <a:rPr lang="en-US" dirty="0" smtClean="0"/>
              <a:t>that is respectful and nonjudgmental</a:t>
            </a:r>
            <a:endParaRPr lang="tr-TR" dirty="0" smtClean="0"/>
          </a:p>
          <a:p>
            <a:r>
              <a:rPr lang="tr-TR" dirty="0" smtClean="0"/>
              <a:t>Be </a:t>
            </a:r>
            <a:r>
              <a:rPr lang="tr-TR" dirty="0" err="1" smtClean="0"/>
              <a:t>sensitive</a:t>
            </a:r>
            <a:r>
              <a:rPr lang="tr-TR" dirty="0" smtClean="0"/>
              <a:t> </a:t>
            </a:r>
            <a:r>
              <a:rPr lang="tr-TR" dirty="0" err="1" smtClean="0"/>
              <a:t>about</a:t>
            </a:r>
            <a:r>
              <a:rPr lang="tr-TR" dirty="0" smtClean="0"/>
              <a:t> </a:t>
            </a:r>
            <a:r>
              <a:rPr lang="tr-TR" dirty="0" err="1" smtClean="0"/>
              <a:t>ethnic</a:t>
            </a:r>
            <a:r>
              <a:rPr lang="tr-TR" dirty="0" smtClean="0"/>
              <a:t> background, </a:t>
            </a:r>
            <a:r>
              <a:rPr lang="tr-TR" dirty="0" err="1" smtClean="0"/>
              <a:t>socioeconomic</a:t>
            </a:r>
            <a:r>
              <a:rPr lang="tr-TR" dirty="0" smtClean="0"/>
              <a:t>, </a:t>
            </a:r>
            <a:r>
              <a:rPr lang="tr-TR" dirty="0" err="1" smtClean="0"/>
              <a:t>regional</a:t>
            </a:r>
            <a:r>
              <a:rPr lang="tr-TR" dirty="0" smtClean="0"/>
              <a:t>, </a:t>
            </a:r>
            <a:r>
              <a:rPr lang="tr-TR" dirty="0" err="1" smtClean="0"/>
              <a:t>and</a:t>
            </a:r>
            <a:r>
              <a:rPr lang="tr-TR" dirty="0" smtClean="0"/>
              <a:t> </a:t>
            </a:r>
            <a:r>
              <a:rPr lang="tr-TR" dirty="0" err="1" smtClean="0"/>
              <a:t>spiritual</a:t>
            </a:r>
            <a:r>
              <a:rPr lang="tr-TR" dirty="0" smtClean="0"/>
              <a:t> </a:t>
            </a:r>
            <a:r>
              <a:rPr lang="tr-TR" dirty="0" err="1" smtClean="0"/>
              <a:t>variables</a:t>
            </a:r>
            <a:endParaRPr lang="tr-TR" dirty="0" smtClean="0"/>
          </a:p>
          <a:p>
            <a:pPr lvl="1"/>
            <a:r>
              <a:rPr lang="en-US" dirty="0" smtClean="0"/>
              <a:t>be aware of any cultural blind spots</a:t>
            </a:r>
            <a:endParaRPr lang="tr-TR" dirty="0" smtClean="0"/>
          </a:p>
          <a:p>
            <a:pPr lvl="1"/>
            <a:r>
              <a:rPr lang="en-US" dirty="0" smtClean="0"/>
              <a:t>not assume that communication patterns and styles are universal</a:t>
            </a:r>
            <a:endParaRPr lang="tr-TR" dirty="0" smtClean="0"/>
          </a:p>
          <a:p>
            <a:pPr>
              <a:lnSpc>
                <a:spcPct val="150000"/>
              </a:lnSpc>
            </a:pPr>
            <a:r>
              <a:rPr lang="en-US" dirty="0" smtClean="0"/>
              <a:t>maintain a non-blaming stance and seek to understand the client’s perspective</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Contextual</a:t>
            </a:r>
            <a:r>
              <a:rPr lang="tr-TR" dirty="0" smtClean="0"/>
              <a:t> </a:t>
            </a:r>
            <a:r>
              <a:rPr lang="tr-TR" dirty="0" err="1" smtClean="0"/>
              <a:t>information</a:t>
            </a:r>
            <a:endParaRPr lang="tr-TR" dirty="0"/>
          </a:p>
        </p:txBody>
      </p:sp>
      <p:sp>
        <p:nvSpPr>
          <p:cNvPr id="3" name="2 İçerik Yer Tutucusu"/>
          <p:cNvSpPr>
            <a:spLocks noGrp="1"/>
          </p:cNvSpPr>
          <p:nvPr>
            <p:ph idx="1"/>
          </p:nvPr>
        </p:nvSpPr>
        <p:spPr/>
        <p:txBody>
          <a:bodyPr/>
          <a:lstStyle/>
          <a:p>
            <a:r>
              <a:rPr lang="en-US" dirty="0" smtClean="0"/>
              <a:t>The assessment interview is often used to gather contextual information</a:t>
            </a:r>
            <a:endParaRPr lang="tr-TR" dirty="0" smtClean="0"/>
          </a:p>
          <a:p>
            <a:r>
              <a:rPr lang="en-US" dirty="0" smtClean="0"/>
              <a:t>The type of background information considered essential to an assessment depends on the</a:t>
            </a:r>
            <a:r>
              <a:rPr lang="tr-TR" dirty="0" smtClean="0"/>
              <a:t> </a:t>
            </a:r>
            <a:r>
              <a:rPr lang="en-US" dirty="0" smtClean="0"/>
              <a:t>theoretical orientation of the psychologist</a:t>
            </a:r>
            <a:endParaRPr lang="tr-TR" dirty="0" smtClean="0"/>
          </a:p>
          <a:p>
            <a:r>
              <a:rPr lang="en-US" dirty="0" smtClean="0"/>
              <a:t>selectively focus on aspects that are most relevant for</a:t>
            </a:r>
            <a:r>
              <a:rPr lang="tr-TR" dirty="0" smtClean="0"/>
              <a:t> </a:t>
            </a:r>
            <a:r>
              <a:rPr lang="en-US" dirty="0" smtClean="0"/>
              <a:t>understanding the client’s problems</a:t>
            </a:r>
            <a:endParaRPr lang="tr-TR" dirty="0" smtClean="0"/>
          </a:p>
          <a:p>
            <a:r>
              <a:rPr lang="tr-TR" dirty="0" err="1" smtClean="0"/>
              <a:t>Focus</a:t>
            </a:r>
            <a:r>
              <a:rPr lang="tr-TR" dirty="0" smtClean="0"/>
              <a:t> on </a:t>
            </a:r>
            <a:r>
              <a:rPr lang="en-US" dirty="0" smtClean="0"/>
              <a:t>the personal resources that could be brought to bear on the</a:t>
            </a:r>
            <a:r>
              <a:rPr lang="tr-TR" dirty="0" smtClean="0"/>
              <a:t> </a:t>
            </a:r>
            <a:r>
              <a:rPr lang="tr-TR" dirty="0" err="1" smtClean="0"/>
              <a:t>problems</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1126791"/>
          </a:xfrm>
        </p:spPr>
        <p:txBody>
          <a:bodyPr/>
          <a:lstStyle/>
          <a:p>
            <a:pPr algn="ctr"/>
            <a:r>
              <a:rPr lang="tr-TR" dirty="0" err="1" smtClean="0"/>
              <a:t>Defining</a:t>
            </a:r>
            <a:r>
              <a:rPr lang="tr-TR" dirty="0" smtClean="0"/>
              <a:t> </a:t>
            </a:r>
            <a:r>
              <a:rPr lang="tr-TR" dirty="0" err="1" smtClean="0"/>
              <a:t>problems</a:t>
            </a:r>
            <a:r>
              <a:rPr lang="tr-TR" dirty="0" smtClean="0"/>
              <a:t> &amp; </a:t>
            </a:r>
            <a:r>
              <a:rPr lang="tr-TR" dirty="0" err="1" smtClean="0"/>
              <a:t>goals</a:t>
            </a:r>
            <a:endParaRPr lang="tr-TR" dirty="0"/>
          </a:p>
        </p:txBody>
      </p:sp>
      <p:sp>
        <p:nvSpPr>
          <p:cNvPr id="3" name="2 İçerik Yer Tutucusu"/>
          <p:cNvSpPr>
            <a:spLocks noGrp="1"/>
          </p:cNvSpPr>
          <p:nvPr>
            <p:ph idx="1"/>
          </p:nvPr>
        </p:nvSpPr>
        <p:spPr/>
        <p:txBody>
          <a:bodyPr>
            <a:normAutofit/>
          </a:bodyPr>
          <a:lstStyle/>
          <a:p>
            <a:pPr>
              <a:lnSpc>
                <a:spcPct val="150000"/>
              </a:lnSpc>
            </a:pPr>
            <a:r>
              <a:rPr lang="en-US" sz="2400" dirty="0" smtClean="0"/>
              <a:t>have a clear sense of the patterns within the problem</a:t>
            </a:r>
            <a:r>
              <a:rPr lang="tr-TR" sz="2400" dirty="0" smtClean="0"/>
              <a:t> </a:t>
            </a:r>
            <a:r>
              <a:rPr lang="tr-TR" sz="2400" dirty="0" err="1" smtClean="0"/>
              <a:t>area</a:t>
            </a:r>
            <a:endParaRPr lang="tr-TR" sz="2400" dirty="0" smtClean="0"/>
          </a:p>
          <a:p>
            <a:pPr>
              <a:lnSpc>
                <a:spcPct val="150000"/>
              </a:lnSpc>
            </a:pPr>
            <a:r>
              <a:rPr lang="en-US" sz="2400" dirty="0" smtClean="0"/>
              <a:t>problem </a:t>
            </a:r>
            <a:r>
              <a:rPr lang="tr-TR" sz="2400" dirty="0" err="1" smtClean="0"/>
              <a:t>must</a:t>
            </a:r>
            <a:r>
              <a:rPr lang="tr-TR" sz="2400" dirty="0" smtClean="0"/>
              <a:t> be </a:t>
            </a:r>
            <a:r>
              <a:rPr lang="en-US" sz="2400" dirty="0" smtClean="0"/>
              <a:t>defined in specific</a:t>
            </a:r>
            <a:r>
              <a:rPr lang="tr-TR" sz="2400" dirty="0" smtClean="0"/>
              <a:t> &amp;</a:t>
            </a:r>
            <a:r>
              <a:rPr lang="en-US" sz="2400" dirty="0" smtClean="0"/>
              <a:t> concrete terms</a:t>
            </a:r>
            <a:endParaRPr lang="tr-TR" sz="2400" dirty="0" smtClean="0"/>
          </a:p>
          <a:p>
            <a:pPr>
              <a:lnSpc>
                <a:spcPct val="150000"/>
              </a:lnSpc>
            </a:pPr>
            <a:r>
              <a:rPr lang="tr-TR" sz="2400" dirty="0" err="1" smtClean="0"/>
              <a:t>the</a:t>
            </a:r>
            <a:r>
              <a:rPr lang="tr-TR" sz="2400" dirty="0" smtClean="0"/>
              <a:t> </a:t>
            </a:r>
            <a:r>
              <a:rPr lang="tr-TR" sz="2400" dirty="0" err="1" smtClean="0"/>
              <a:t>psychologist</a:t>
            </a:r>
            <a:r>
              <a:rPr lang="tr-TR" sz="2400" dirty="0" smtClean="0"/>
              <a:t> </a:t>
            </a:r>
            <a:r>
              <a:rPr lang="en-US" sz="2400" dirty="0" smtClean="0"/>
              <a:t>must have a good understanding of normative behavior</a:t>
            </a:r>
            <a:endParaRPr lang="tr-TR" sz="2400" dirty="0" smtClean="0"/>
          </a:p>
          <a:p>
            <a:pPr>
              <a:lnSpc>
                <a:spcPct val="150000"/>
              </a:lnSpc>
            </a:pPr>
            <a:r>
              <a:rPr lang="en-US" sz="2400" dirty="0" smtClean="0"/>
              <a:t>Goal must be important to the client</a:t>
            </a:r>
          </a:p>
          <a:p>
            <a:pPr>
              <a:lnSpc>
                <a:spcPct val="150000"/>
              </a:lnSpc>
            </a:pPr>
            <a:r>
              <a:rPr lang="en-US" sz="2400" dirty="0" smtClean="0"/>
              <a:t>Goal must be expressed in terms of the ways people behave</a:t>
            </a:r>
          </a:p>
          <a:p>
            <a:pPr>
              <a:lnSpc>
                <a:spcPct val="150000"/>
              </a:lnSpc>
            </a:pPr>
            <a:r>
              <a:rPr lang="en-US" sz="2400" dirty="0" smtClean="0"/>
              <a:t>Goals must be small, simple, and achievable</a:t>
            </a:r>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1950"/>
            <a:ext cx="11068050" cy="6324600"/>
          </a:xfrm>
          <a:prstGeom prst="rect">
            <a:avLst/>
          </a:prstGeom>
        </p:spPr>
      </p:pic>
    </p:spTree>
    <p:extLst>
      <p:ext uri="{BB962C8B-B14F-4D97-AF65-F5344CB8AC3E}">
        <p14:creationId xmlns:p14="http://schemas.microsoft.com/office/powerpoint/2010/main" val="162757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Observations</a:t>
            </a:r>
            <a:r>
              <a:rPr lang="tr-TR" dirty="0" smtClean="0"/>
              <a:t> </a:t>
            </a:r>
            <a:endParaRPr lang="tr-TR" dirty="0"/>
          </a:p>
        </p:txBody>
      </p:sp>
      <p:sp>
        <p:nvSpPr>
          <p:cNvPr id="3" name="2 İçerik Yer Tutucusu"/>
          <p:cNvSpPr>
            <a:spLocks noGrp="1"/>
          </p:cNvSpPr>
          <p:nvPr>
            <p:ph idx="1"/>
          </p:nvPr>
        </p:nvSpPr>
        <p:spPr>
          <a:xfrm>
            <a:off x="573505" y="1536867"/>
            <a:ext cx="10880558" cy="4351338"/>
          </a:xfrm>
        </p:spPr>
        <p:txBody>
          <a:bodyPr/>
          <a:lstStyle/>
          <a:p>
            <a:pPr>
              <a:lnSpc>
                <a:spcPct val="150000"/>
              </a:lnSpc>
            </a:pPr>
            <a:r>
              <a:rPr lang="en-US" dirty="0" smtClean="0"/>
              <a:t>the psychologist is a keen observer of the client</a:t>
            </a:r>
            <a:endParaRPr lang="tr-TR" dirty="0" smtClean="0"/>
          </a:p>
          <a:p>
            <a:pPr>
              <a:lnSpc>
                <a:spcPct val="150000"/>
              </a:lnSpc>
            </a:pPr>
            <a:r>
              <a:rPr lang="en-US" dirty="0" smtClean="0"/>
              <a:t>included comments on the client’s appearance and grooming</a:t>
            </a:r>
            <a:endParaRPr lang="tr-TR" dirty="0" smtClean="0"/>
          </a:p>
          <a:p>
            <a:pPr>
              <a:lnSpc>
                <a:spcPct val="150000"/>
              </a:lnSpc>
            </a:pPr>
            <a:r>
              <a:rPr lang="en-US" dirty="0" smtClean="0"/>
              <a:t>notice the client’s activity level, attention span, and impulsivity</a:t>
            </a:r>
            <a:endParaRPr lang="tr-TR" dirty="0" smtClean="0"/>
          </a:p>
          <a:p>
            <a:pPr>
              <a:lnSpc>
                <a:spcPct val="150000"/>
              </a:lnSpc>
            </a:pPr>
            <a:r>
              <a:rPr lang="tr-TR" dirty="0" smtClean="0"/>
              <a:t>Pay </a:t>
            </a:r>
            <a:r>
              <a:rPr lang="tr-TR" dirty="0" err="1" smtClean="0"/>
              <a:t>attention</a:t>
            </a:r>
            <a:r>
              <a:rPr lang="tr-TR" dirty="0" smtClean="0"/>
              <a:t> </a:t>
            </a:r>
            <a:r>
              <a:rPr lang="tr-TR" dirty="0" err="1" smtClean="0"/>
              <a:t>to</a:t>
            </a:r>
            <a:r>
              <a:rPr lang="tr-TR" dirty="0" smtClean="0"/>
              <a:t> </a:t>
            </a:r>
            <a:r>
              <a:rPr lang="en-US" dirty="0" smtClean="0"/>
              <a:t>the client’s speech, noting any difficulties or abnormalities</a:t>
            </a:r>
            <a:endParaRPr lang="tr-TR" dirty="0" smtClean="0"/>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479675"/>
            <a:ext cx="10515600" cy="1325563"/>
          </a:xfrm>
        </p:spPr>
        <p:txBody>
          <a:bodyPr/>
          <a:lstStyle/>
          <a:p>
            <a:pPr algn="ctr"/>
            <a:r>
              <a:rPr lang="tr-TR" dirty="0" smtClean="0"/>
              <a:t>Intellectual &amp; Cognitive Assessment</a:t>
            </a:r>
            <a:endParaRPr lang="tr-TR" dirty="0"/>
          </a:p>
        </p:txBody>
      </p:sp>
      <p:pic>
        <p:nvPicPr>
          <p:cNvPr id="3" name="Resim Yer Tutucusu 4"/>
          <p:cNvPicPr>
            <a:picLocks noChangeAspect="1"/>
          </p:cNvPicPr>
          <p:nvPr/>
        </p:nvPicPr>
        <p:blipFill rotWithShape="1">
          <a:blip r:embed="rId2">
            <a:extLst>
              <a:ext uri="{28A0092B-C50C-407E-A947-70E740481C1C}">
                <a14:useLocalDpi xmlns:a14="http://schemas.microsoft.com/office/drawing/2010/main" val="0"/>
              </a:ext>
            </a:extLst>
          </a:blip>
          <a:srcRect l="-122" r="-267"/>
          <a:stretch/>
        </p:blipFill>
        <p:spPr>
          <a:xfrm>
            <a:off x="8496300" y="3361476"/>
            <a:ext cx="3409950" cy="3309730"/>
          </a:xfrm>
          <a:prstGeom prst="rect">
            <a:avLst/>
          </a:prstGeom>
        </p:spPr>
      </p:pic>
    </p:spTree>
    <p:extLst>
      <p:ext uri="{BB962C8B-B14F-4D97-AF65-F5344CB8AC3E}">
        <p14:creationId xmlns:p14="http://schemas.microsoft.com/office/powerpoint/2010/main" val="691536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What is intelligence?</a:t>
            </a:r>
            <a:endParaRPr lang="tr-TR" dirty="0"/>
          </a:p>
        </p:txBody>
      </p:sp>
      <p:sp>
        <p:nvSpPr>
          <p:cNvPr id="3" name="Content Placeholder 2"/>
          <p:cNvSpPr>
            <a:spLocks noGrp="1"/>
          </p:cNvSpPr>
          <p:nvPr>
            <p:ph idx="1"/>
          </p:nvPr>
        </p:nvSpPr>
        <p:spPr>
          <a:xfrm>
            <a:off x="438150" y="1524000"/>
            <a:ext cx="11163300" cy="4953000"/>
          </a:xfrm>
        </p:spPr>
        <p:txBody>
          <a:bodyPr>
            <a:normAutofit/>
          </a:bodyPr>
          <a:lstStyle/>
          <a:p>
            <a:r>
              <a:rPr lang="tr-TR" dirty="0" smtClean="0"/>
              <a:t>Important to define appropriately skill </a:t>
            </a:r>
            <a:r>
              <a:rPr lang="tr-TR" dirty="0"/>
              <a:t>sets, areas </a:t>
            </a:r>
            <a:r>
              <a:rPr lang="tr-TR" dirty="0" smtClean="0"/>
              <a:t>of performance</a:t>
            </a:r>
            <a:r>
              <a:rPr lang="tr-TR" dirty="0"/>
              <a:t>, </a:t>
            </a:r>
            <a:r>
              <a:rPr lang="tr-TR" dirty="0" smtClean="0"/>
              <a:t>&amp; cultural </a:t>
            </a:r>
            <a:r>
              <a:rPr lang="tr-TR" dirty="0"/>
              <a:t>contexts</a:t>
            </a:r>
            <a:endParaRPr lang="tr-TR" dirty="0" smtClean="0"/>
          </a:p>
          <a:p>
            <a:r>
              <a:rPr lang="tr-TR" dirty="0" smtClean="0"/>
              <a:t>Theories of intelligence</a:t>
            </a:r>
          </a:p>
          <a:p>
            <a:pPr marL="914400" lvl="1" indent="-457200">
              <a:buFont typeface="+mj-lt"/>
              <a:buAutoNum type="arabicPeriod"/>
            </a:pPr>
            <a:r>
              <a:rPr lang="tr-TR" dirty="0"/>
              <a:t>F</a:t>
            </a:r>
            <a:r>
              <a:rPr lang="tr-TR" dirty="0" smtClean="0"/>
              <a:t>actor models</a:t>
            </a:r>
          </a:p>
          <a:p>
            <a:pPr lvl="2"/>
            <a:r>
              <a:rPr lang="en-US" dirty="0"/>
              <a:t>two or more factors that are postulated to be at more or less the same </a:t>
            </a:r>
            <a:r>
              <a:rPr lang="en-US" dirty="0" smtClean="0"/>
              <a:t>structural</a:t>
            </a:r>
            <a:r>
              <a:rPr lang="tr-TR" dirty="0" smtClean="0"/>
              <a:t> level</a:t>
            </a:r>
          </a:p>
          <a:p>
            <a:pPr marL="914400" lvl="1" indent="-457200">
              <a:buFont typeface="+mj-lt"/>
              <a:buAutoNum type="arabicPeriod"/>
            </a:pPr>
            <a:r>
              <a:rPr lang="tr-TR" dirty="0" smtClean="0"/>
              <a:t>Hierarchical models</a:t>
            </a:r>
          </a:p>
          <a:p>
            <a:pPr lvl="2"/>
            <a:r>
              <a:rPr lang="en-US" dirty="0"/>
              <a:t>there are different levels </a:t>
            </a:r>
            <a:r>
              <a:rPr lang="en-US" dirty="0" smtClean="0"/>
              <a:t>of</a:t>
            </a:r>
            <a:r>
              <a:rPr lang="tr-TR" dirty="0" smtClean="0"/>
              <a:t> </a:t>
            </a:r>
            <a:r>
              <a:rPr lang="en-US" dirty="0" smtClean="0"/>
              <a:t>factors</a:t>
            </a:r>
            <a:r>
              <a:rPr lang="en-US" dirty="0"/>
              <a:t>, with the higher order or primary factors composed of lower order or secondary factors</a:t>
            </a:r>
            <a:endParaRPr lang="tr-TR" dirty="0" smtClean="0"/>
          </a:p>
          <a:p>
            <a:pPr marL="914400" lvl="1" indent="-457200">
              <a:buFont typeface="+mj-lt"/>
              <a:buAutoNum type="arabicPeriod"/>
            </a:pPr>
            <a:r>
              <a:rPr lang="tr-TR" dirty="0" smtClean="0"/>
              <a:t>Information-processing models</a:t>
            </a:r>
          </a:p>
          <a:p>
            <a:pPr lvl="2"/>
            <a:r>
              <a:rPr lang="en-US" dirty="0"/>
              <a:t>focus less on the organization of types of intelligence and more </a:t>
            </a:r>
            <a:r>
              <a:rPr lang="en-US" dirty="0" smtClean="0"/>
              <a:t>on</a:t>
            </a:r>
            <a:r>
              <a:rPr lang="tr-TR" dirty="0" smtClean="0"/>
              <a:t> </a:t>
            </a:r>
            <a:r>
              <a:rPr lang="en-US" dirty="0" smtClean="0"/>
              <a:t>identifying </a:t>
            </a:r>
            <a:r>
              <a:rPr lang="en-US" dirty="0"/>
              <a:t>the processes and operations that reflect how information is handled by the brain</a:t>
            </a:r>
            <a:endParaRPr lang="tr-TR" dirty="0" smtClean="0"/>
          </a:p>
        </p:txBody>
      </p:sp>
    </p:spTree>
    <p:extLst>
      <p:ext uri="{BB962C8B-B14F-4D97-AF65-F5344CB8AC3E}">
        <p14:creationId xmlns:p14="http://schemas.microsoft.com/office/powerpoint/2010/main" val="898136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Theories of intelligence</a:t>
            </a:r>
            <a:endParaRPr lang="tr-TR" dirty="0"/>
          </a:p>
        </p:txBody>
      </p:sp>
      <p:sp>
        <p:nvSpPr>
          <p:cNvPr id="3" name="Content Placeholder 2"/>
          <p:cNvSpPr>
            <a:spLocks noGrp="1"/>
          </p:cNvSpPr>
          <p:nvPr>
            <p:ph idx="1"/>
          </p:nvPr>
        </p:nvSpPr>
        <p:spPr>
          <a:xfrm>
            <a:off x="504825" y="1690688"/>
            <a:ext cx="11182350" cy="5000624"/>
          </a:xfrm>
        </p:spPr>
        <p:txBody>
          <a:bodyPr>
            <a:normAutofit/>
          </a:bodyPr>
          <a:lstStyle/>
          <a:p>
            <a:pPr>
              <a:lnSpc>
                <a:spcPct val="100000"/>
              </a:lnSpc>
            </a:pPr>
            <a:r>
              <a:rPr lang="tr-TR" dirty="0" smtClean="0"/>
              <a:t>Spearman (1927)</a:t>
            </a:r>
          </a:p>
          <a:p>
            <a:pPr lvl="1">
              <a:lnSpc>
                <a:spcPct val="100000"/>
              </a:lnSpc>
            </a:pPr>
            <a:r>
              <a:rPr lang="tr-TR" dirty="0"/>
              <a:t>A</a:t>
            </a:r>
            <a:r>
              <a:rPr lang="en-US" dirty="0" err="1" smtClean="0"/>
              <a:t>ll</a:t>
            </a:r>
            <a:r>
              <a:rPr lang="en-US" dirty="0" smtClean="0"/>
              <a:t> </a:t>
            </a:r>
            <a:r>
              <a:rPr lang="en-US" dirty="0"/>
              <a:t>intellectual activities share a single </a:t>
            </a:r>
            <a:r>
              <a:rPr lang="en-US" dirty="0" smtClean="0"/>
              <a:t>common</a:t>
            </a:r>
            <a:r>
              <a:rPr lang="tr-TR" dirty="0" smtClean="0"/>
              <a:t> </a:t>
            </a:r>
            <a:r>
              <a:rPr lang="en-US" dirty="0" smtClean="0"/>
              <a:t>core </a:t>
            </a:r>
            <a:r>
              <a:rPr lang="en-US" dirty="0"/>
              <a:t>known as the general </a:t>
            </a:r>
            <a:r>
              <a:rPr lang="en-US" dirty="0" smtClean="0"/>
              <a:t>factor</a:t>
            </a:r>
            <a:endParaRPr lang="tr-TR" dirty="0" smtClean="0"/>
          </a:p>
          <a:p>
            <a:pPr lvl="2">
              <a:lnSpc>
                <a:spcPct val="100000"/>
              </a:lnSpc>
            </a:pPr>
            <a:r>
              <a:rPr lang="tr-TR" i="1" dirty="0" smtClean="0"/>
              <a:t>G score</a:t>
            </a:r>
          </a:p>
          <a:p>
            <a:pPr lvl="1">
              <a:lnSpc>
                <a:spcPct val="100000"/>
              </a:lnSpc>
            </a:pPr>
            <a:r>
              <a:rPr lang="en-US" dirty="0"/>
              <a:t>However, </a:t>
            </a:r>
            <a:r>
              <a:rPr lang="en-US" dirty="0" smtClean="0"/>
              <a:t>b</a:t>
            </a:r>
            <a:r>
              <a:rPr lang="tr-TR" dirty="0" smtClean="0"/>
              <a:t>c</a:t>
            </a:r>
            <a:r>
              <a:rPr lang="en-US" dirty="0" smtClean="0"/>
              <a:t> </a:t>
            </a:r>
            <a:r>
              <a:rPr lang="en-US" dirty="0"/>
              <a:t>measures of intellectual </a:t>
            </a:r>
            <a:r>
              <a:rPr lang="en-US" dirty="0" smtClean="0"/>
              <a:t>abilities</a:t>
            </a:r>
            <a:r>
              <a:rPr lang="tr-TR" dirty="0" smtClean="0"/>
              <a:t> are </a:t>
            </a:r>
            <a:r>
              <a:rPr lang="tr-TR" dirty="0"/>
              <a:t>not perfectly </a:t>
            </a:r>
            <a:r>
              <a:rPr lang="tr-TR" dirty="0" smtClean="0"/>
              <a:t>correlated</a:t>
            </a:r>
          </a:p>
          <a:p>
            <a:pPr lvl="2">
              <a:lnSpc>
                <a:spcPct val="100000"/>
              </a:lnSpc>
            </a:pPr>
            <a:r>
              <a:rPr lang="tr-TR" dirty="0" smtClean="0"/>
              <a:t>Specific factors, </a:t>
            </a:r>
            <a:r>
              <a:rPr lang="tr-TR" i="1" dirty="0" smtClean="0"/>
              <a:t>S score</a:t>
            </a:r>
          </a:p>
          <a:p>
            <a:pPr lvl="2">
              <a:lnSpc>
                <a:spcPct val="100000"/>
              </a:lnSpc>
            </a:pPr>
            <a:r>
              <a:rPr lang="tr-TR" dirty="0"/>
              <a:t>T</a:t>
            </a:r>
            <a:r>
              <a:rPr lang="tr-TR" dirty="0" smtClean="0"/>
              <a:t>wo-factor model</a:t>
            </a:r>
          </a:p>
          <a:p>
            <a:pPr>
              <a:lnSpc>
                <a:spcPct val="100000"/>
              </a:lnSpc>
            </a:pPr>
            <a:r>
              <a:rPr lang="tr-TR" dirty="0" smtClean="0"/>
              <a:t>Thurstone (1938)</a:t>
            </a:r>
          </a:p>
          <a:p>
            <a:pPr lvl="1">
              <a:lnSpc>
                <a:spcPct val="100000"/>
              </a:lnSpc>
            </a:pPr>
            <a:r>
              <a:rPr lang="en-US" dirty="0"/>
              <a:t>primary mental abilities, including spatial, perceptual, numerical, memory, </a:t>
            </a:r>
            <a:r>
              <a:rPr lang="en-US" dirty="0" smtClean="0"/>
              <a:t>verbal,</a:t>
            </a:r>
            <a:r>
              <a:rPr lang="tr-TR" dirty="0" smtClean="0"/>
              <a:t> </a:t>
            </a:r>
            <a:r>
              <a:rPr lang="en-US" dirty="0" smtClean="0"/>
              <a:t>word</a:t>
            </a:r>
            <a:r>
              <a:rPr lang="en-US" dirty="0"/>
              <a:t>, reasoning, deduction, and induction </a:t>
            </a:r>
            <a:r>
              <a:rPr lang="en-US" dirty="0" smtClean="0"/>
              <a:t>abilities</a:t>
            </a:r>
            <a:endParaRPr lang="tr-TR" dirty="0" smtClean="0"/>
          </a:p>
          <a:p>
            <a:pPr lvl="1">
              <a:lnSpc>
                <a:spcPct val="100000"/>
              </a:lnSpc>
            </a:pPr>
            <a:r>
              <a:rPr lang="en-US" dirty="0"/>
              <a:t>developed a measure of intelligence based on his </a:t>
            </a:r>
            <a:r>
              <a:rPr lang="en-US" dirty="0" smtClean="0"/>
              <a:t>model</a:t>
            </a:r>
            <a:endParaRPr lang="tr-TR" dirty="0" smtClean="0"/>
          </a:p>
          <a:p>
            <a:pPr lvl="1"/>
            <a:endParaRPr lang="tr-TR" dirty="0"/>
          </a:p>
        </p:txBody>
      </p:sp>
    </p:spTree>
    <p:extLst>
      <p:ext uri="{BB962C8B-B14F-4D97-AF65-F5344CB8AC3E}">
        <p14:creationId xmlns:p14="http://schemas.microsoft.com/office/powerpoint/2010/main" val="2805852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Theories of intelligence</a:t>
            </a:r>
            <a:endParaRPr lang="tr-TR" dirty="0"/>
          </a:p>
        </p:txBody>
      </p:sp>
      <p:sp>
        <p:nvSpPr>
          <p:cNvPr id="3" name="Content Placeholder 2"/>
          <p:cNvSpPr>
            <a:spLocks noGrp="1"/>
          </p:cNvSpPr>
          <p:nvPr>
            <p:ph idx="1"/>
          </p:nvPr>
        </p:nvSpPr>
        <p:spPr>
          <a:xfrm>
            <a:off x="504825" y="1690688"/>
            <a:ext cx="11182350" cy="5000624"/>
          </a:xfrm>
        </p:spPr>
        <p:txBody>
          <a:bodyPr>
            <a:normAutofit/>
          </a:bodyPr>
          <a:lstStyle/>
          <a:p>
            <a:r>
              <a:rPr lang="tr-TR" dirty="0" smtClean="0"/>
              <a:t>Cattell (1963)</a:t>
            </a:r>
          </a:p>
          <a:p>
            <a:pPr lvl="1"/>
            <a:r>
              <a:rPr lang="tr-TR" dirty="0" smtClean="0"/>
              <a:t>First hierarchical model of intelligence</a:t>
            </a:r>
          </a:p>
          <a:p>
            <a:pPr lvl="1"/>
            <a:r>
              <a:rPr lang="tr-TR" dirty="0" smtClean="0"/>
              <a:t>Cattell </a:t>
            </a:r>
            <a:r>
              <a:rPr lang="en-US" dirty="0" smtClean="0"/>
              <a:t>believed </a:t>
            </a:r>
            <a:r>
              <a:rPr lang="en-US" dirty="0"/>
              <a:t>that existing intelligence tests were too focused on verbal, school-based </a:t>
            </a:r>
            <a:r>
              <a:rPr lang="en-US" dirty="0" smtClean="0"/>
              <a:t>tasks</a:t>
            </a:r>
            <a:endParaRPr lang="tr-TR" dirty="0" smtClean="0"/>
          </a:p>
          <a:p>
            <a:pPr lvl="1"/>
            <a:r>
              <a:rPr lang="tr-TR" dirty="0"/>
              <a:t>T</a:t>
            </a:r>
            <a:r>
              <a:rPr lang="tr-TR" dirty="0" smtClean="0"/>
              <a:t>wo </a:t>
            </a:r>
            <a:r>
              <a:rPr lang="tr-TR" dirty="0"/>
              <a:t>general factors </a:t>
            </a:r>
            <a:r>
              <a:rPr lang="tr-TR" dirty="0" smtClean="0"/>
              <a:t>in </a:t>
            </a:r>
            <a:r>
              <a:rPr lang="en-US" dirty="0" smtClean="0"/>
              <a:t>intelligence</a:t>
            </a:r>
            <a:endParaRPr lang="tr-TR" dirty="0"/>
          </a:p>
          <a:p>
            <a:pPr lvl="2"/>
            <a:r>
              <a:rPr lang="tr-TR" dirty="0" smtClean="0"/>
              <a:t>F</a:t>
            </a:r>
            <a:r>
              <a:rPr lang="en-US" dirty="0" err="1" smtClean="0"/>
              <a:t>luid</a:t>
            </a:r>
            <a:r>
              <a:rPr lang="en-US" dirty="0" smtClean="0"/>
              <a:t> </a:t>
            </a:r>
            <a:r>
              <a:rPr lang="en-US" dirty="0"/>
              <a:t>intelligence (Gf) </a:t>
            </a:r>
            <a:endParaRPr lang="tr-TR" dirty="0" smtClean="0"/>
          </a:p>
          <a:p>
            <a:pPr lvl="3"/>
            <a:r>
              <a:rPr lang="tr-TR" dirty="0" smtClean="0"/>
              <a:t>The ability to solve problem</a:t>
            </a:r>
            <a:r>
              <a:rPr lang="en-US" dirty="0" smtClean="0"/>
              <a:t>s </a:t>
            </a:r>
            <a:r>
              <a:rPr lang="en-US" dirty="0"/>
              <a:t>without drawing on prior experiences or formal </a:t>
            </a:r>
            <a:r>
              <a:rPr lang="en-US" dirty="0" smtClean="0"/>
              <a:t>learning</a:t>
            </a:r>
            <a:endParaRPr lang="tr-TR" dirty="0" smtClean="0"/>
          </a:p>
          <a:p>
            <a:pPr lvl="3"/>
            <a:r>
              <a:rPr lang="en-US" dirty="0" smtClean="0"/>
              <a:t>representing </a:t>
            </a:r>
            <a:r>
              <a:rPr lang="en-US" dirty="0"/>
              <a:t>one’s innate intellectual </a:t>
            </a:r>
            <a:r>
              <a:rPr lang="en-US" dirty="0" smtClean="0"/>
              <a:t>potential</a:t>
            </a:r>
            <a:endParaRPr lang="tr-TR" dirty="0" smtClean="0"/>
          </a:p>
          <a:p>
            <a:pPr lvl="2"/>
            <a:r>
              <a:rPr lang="tr-TR" dirty="0" smtClean="0"/>
              <a:t>C</a:t>
            </a:r>
            <a:r>
              <a:rPr lang="en-US" dirty="0" err="1" smtClean="0"/>
              <a:t>rystallized</a:t>
            </a:r>
            <a:r>
              <a:rPr lang="en-US" dirty="0" smtClean="0"/>
              <a:t> </a:t>
            </a:r>
            <a:r>
              <a:rPr lang="en-US" dirty="0"/>
              <a:t>intelligence (</a:t>
            </a:r>
            <a:r>
              <a:rPr lang="en-US" dirty="0" err="1"/>
              <a:t>Gc</a:t>
            </a:r>
            <a:r>
              <a:rPr lang="en-US" dirty="0" smtClean="0"/>
              <a:t>)</a:t>
            </a:r>
            <a:endParaRPr lang="tr-TR" dirty="0" smtClean="0"/>
          </a:p>
          <a:p>
            <a:pPr lvl="3"/>
            <a:r>
              <a:rPr lang="en-US" dirty="0"/>
              <a:t>what we </a:t>
            </a:r>
            <a:r>
              <a:rPr lang="en-US" dirty="0" smtClean="0"/>
              <a:t>have</a:t>
            </a:r>
            <a:r>
              <a:rPr lang="tr-TR" dirty="0" smtClean="0"/>
              <a:t> </a:t>
            </a:r>
            <a:r>
              <a:rPr lang="en-US" dirty="0" smtClean="0"/>
              <a:t>learned </a:t>
            </a:r>
            <a:r>
              <a:rPr lang="en-US" dirty="0"/>
              <a:t>in life, both from formal education and general life experiences</a:t>
            </a:r>
            <a:endParaRPr lang="tr-TR" dirty="0"/>
          </a:p>
          <a:p>
            <a:pPr lvl="3"/>
            <a:endParaRPr lang="tr-TR" dirty="0"/>
          </a:p>
        </p:txBody>
      </p:sp>
    </p:spTree>
    <p:extLst>
      <p:ext uri="{BB962C8B-B14F-4D97-AF65-F5344CB8AC3E}">
        <p14:creationId xmlns:p14="http://schemas.microsoft.com/office/powerpoint/2010/main" val="1744732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tr-TR" dirty="0" smtClean="0"/>
              <a:t>Theories of intelligence</a:t>
            </a:r>
            <a:endParaRPr lang="tr-TR" dirty="0"/>
          </a:p>
        </p:txBody>
      </p:sp>
      <p:sp>
        <p:nvSpPr>
          <p:cNvPr id="3" name="Content Placeholder 2"/>
          <p:cNvSpPr>
            <a:spLocks noGrp="1"/>
          </p:cNvSpPr>
          <p:nvPr>
            <p:ph idx="1"/>
          </p:nvPr>
        </p:nvSpPr>
        <p:spPr>
          <a:xfrm>
            <a:off x="381000" y="1325563"/>
            <a:ext cx="11306175" cy="5365749"/>
          </a:xfrm>
        </p:spPr>
        <p:txBody>
          <a:bodyPr>
            <a:normAutofit lnSpcReduction="10000"/>
          </a:bodyPr>
          <a:lstStyle/>
          <a:p>
            <a:r>
              <a:rPr lang="tr-TR" dirty="0" smtClean="0"/>
              <a:t>Sternberg </a:t>
            </a:r>
            <a:r>
              <a:rPr lang="tr-TR" dirty="0"/>
              <a:t>(1985)</a:t>
            </a:r>
          </a:p>
          <a:p>
            <a:pPr lvl="1"/>
            <a:r>
              <a:rPr lang="en-US" dirty="0"/>
              <a:t>In the 1980s, developments in cognitive psychology laid the groundwork for two </a:t>
            </a:r>
            <a:r>
              <a:rPr lang="en-US" dirty="0" smtClean="0"/>
              <a:t>influential</a:t>
            </a:r>
            <a:r>
              <a:rPr lang="tr-TR" dirty="0" smtClean="0"/>
              <a:t> information </a:t>
            </a:r>
            <a:r>
              <a:rPr lang="tr-TR" dirty="0"/>
              <a:t>processing models of intelligence</a:t>
            </a:r>
            <a:endParaRPr lang="tr-TR" dirty="0" smtClean="0"/>
          </a:p>
          <a:p>
            <a:pPr lvl="1"/>
            <a:r>
              <a:rPr lang="tr-TR" dirty="0" smtClean="0"/>
              <a:t>Postulated </a:t>
            </a:r>
            <a:r>
              <a:rPr lang="tr-TR" i="1" dirty="0" smtClean="0"/>
              <a:t>Triarchic Theory</a:t>
            </a:r>
          </a:p>
          <a:p>
            <a:pPr lvl="2"/>
            <a:r>
              <a:rPr lang="tr-TR" dirty="0"/>
              <a:t>T</a:t>
            </a:r>
            <a:r>
              <a:rPr lang="en-US" dirty="0" err="1" smtClean="0"/>
              <a:t>hree</a:t>
            </a:r>
            <a:r>
              <a:rPr lang="en-US" dirty="0" smtClean="0"/>
              <a:t> </a:t>
            </a:r>
            <a:r>
              <a:rPr lang="en-US" dirty="0"/>
              <a:t>interrelated </a:t>
            </a:r>
            <a:r>
              <a:rPr lang="en-US" dirty="0" smtClean="0"/>
              <a:t>elements</a:t>
            </a:r>
            <a:endParaRPr lang="tr-TR" dirty="0" smtClean="0"/>
          </a:p>
          <a:p>
            <a:pPr marL="1714500" lvl="3" indent="-342900">
              <a:buFont typeface="+mj-lt"/>
              <a:buAutoNum type="arabicPeriod"/>
            </a:pPr>
            <a:r>
              <a:rPr lang="en-US" dirty="0" smtClean="0"/>
              <a:t>Componential</a:t>
            </a:r>
            <a:endParaRPr lang="tr-TR" dirty="0" smtClean="0"/>
          </a:p>
          <a:p>
            <a:pPr marL="2171700" lvl="4" indent="-342900">
              <a:buFont typeface="+mj-lt"/>
              <a:buAutoNum type="arabicPeriod"/>
            </a:pPr>
            <a:r>
              <a:rPr lang="tr-TR" dirty="0" smtClean="0"/>
              <a:t>T</a:t>
            </a:r>
            <a:r>
              <a:rPr lang="en-US" dirty="0" smtClean="0"/>
              <a:t>he </a:t>
            </a:r>
            <a:r>
              <a:rPr lang="en-US" dirty="0"/>
              <a:t>mental processes of planning, monitoring, and </a:t>
            </a:r>
            <a:r>
              <a:rPr lang="en-US" dirty="0" smtClean="0"/>
              <a:t>evaluating</a:t>
            </a:r>
            <a:r>
              <a:rPr lang="tr-TR" dirty="0" smtClean="0"/>
              <a:t> </a:t>
            </a:r>
            <a:r>
              <a:rPr lang="en-US" dirty="0" smtClean="0"/>
              <a:t>(referred </a:t>
            </a:r>
            <a:r>
              <a:rPr lang="en-US" dirty="0"/>
              <a:t>to as executive functions</a:t>
            </a:r>
            <a:r>
              <a:rPr lang="en-US" dirty="0" smtClean="0"/>
              <a:t>)</a:t>
            </a:r>
            <a:endParaRPr lang="tr-TR" dirty="0" smtClean="0"/>
          </a:p>
          <a:p>
            <a:pPr marL="2171700" lvl="4" indent="-342900">
              <a:buFont typeface="+mj-lt"/>
              <a:buAutoNum type="arabicPeriod"/>
            </a:pPr>
            <a:r>
              <a:rPr lang="tr-TR" dirty="0"/>
              <a:t>P</a:t>
            </a:r>
            <a:r>
              <a:rPr lang="en-US" dirty="0" err="1" smtClean="0"/>
              <a:t>erformance</a:t>
            </a:r>
            <a:r>
              <a:rPr lang="en-US" dirty="0"/>
              <a:t>, or the solving of a </a:t>
            </a:r>
            <a:r>
              <a:rPr lang="en-US" dirty="0" smtClean="0"/>
              <a:t>problem</a:t>
            </a:r>
            <a:endParaRPr lang="tr-TR" dirty="0" smtClean="0"/>
          </a:p>
          <a:p>
            <a:pPr marL="2171700" lvl="4" indent="-342900">
              <a:buFont typeface="+mj-lt"/>
              <a:buAutoNum type="arabicPeriod"/>
            </a:pPr>
            <a:r>
              <a:rPr lang="tr-TR" dirty="0"/>
              <a:t>K</a:t>
            </a:r>
            <a:r>
              <a:rPr lang="en-US" dirty="0" err="1" smtClean="0"/>
              <a:t>nowledge</a:t>
            </a:r>
            <a:r>
              <a:rPr lang="tr-TR" dirty="0"/>
              <a:t> </a:t>
            </a:r>
            <a:r>
              <a:rPr lang="en-US" dirty="0" smtClean="0"/>
              <a:t>acquisition</a:t>
            </a:r>
            <a:r>
              <a:rPr lang="en-US" dirty="0"/>
              <a:t>, including encoding, combining, and comparing </a:t>
            </a:r>
            <a:r>
              <a:rPr lang="en-US" dirty="0" smtClean="0"/>
              <a:t>information</a:t>
            </a:r>
            <a:endParaRPr lang="tr-TR" dirty="0" smtClean="0"/>
          </a:p>
          <a:p>
            <a:pPr marL="1714500" lvl="3" indent="-342900">
              <a:buFont typeface="+mj-lt"/>
              <a:buAutoNum type="arabicPeriod"/>
            </a:pPr>
            <a:r>
              <a:rPr lang="tr-TR" dirty="0" smtClean="0"/>
              <a:t>E</a:t>
            </a:r>
            <a:r>
              <a:rPr lang="en-US" dirty="0" err="1" smtClean="0"/>
              <a:t>xperiential</a:t>
            </a:r>
            <a:r>
              <a:rPr lang="tr-TR" dirty="0" smtClean="0"/>
              <a:t> </a:t>
            </a:r>
          </a:p>
          <a:p>
            <a:pPr lvl="4"/>
            <a:r>
              <a:rPr lang="tr-TR" dirty="0"/>
              <a:t>T</a:t>
            </a:r>
            <a:r>
              <a:rPr lang="en-US" dirty="0" smtClean="0"/>
              <a:t>he </a:t>
            </a:r>
            <a:r>
              <a:rPr lang="en-US" dirty="0"/>
              <a:t>influence of task novelty or unfamiliarity on the process of problem solving</a:t>
            </a:r>
            <a:endParaRPr lang="tr-TR" dirty="0" smtClean="0"/>
          </a:p>
          <a:p>
            <a:pPr marL="1714500" lvl="3" indent="-342900">
              <a:buFont typeface="+mj-lt"/>
              <a:buAutoNum type="arabicPeriod"/>
            </a:pPr>
            <a:r>
              <a:rPr lang="tr-TR" dirty="0" smtClean="0"/>
              <a:t>C</a:t>
            </a:r>
            <a:r>
              <a:rPr lang="en-US" dirty="0" err="1" smtClean="0"/>
              <a:t>ontextual</a:t>
            </a:r>
            <a:endParaRPr lang="tr-TR" dirty="0" smtClean="0"/>
          </a:p>
          <a:p>
            <a:pPr lvl="4"/>
            <a:r>
              <a:rPr lang="tr-TR" dirty="0"/>
              <a:t>T</a:t>
            </a:r>
            <a:r>
              <a:rPr lang="en-US" dirty="0" err="1" smtClean="0"/>
              <a:t>hree</a:t>
            </a:r>
            <a:r>
              <a:rPr lang="en-US" dirty="0" smtClean="0"/>
              <a:t> </a:t>
            </a:r>
            <a:r>
              <a:rPr lang="en-US" dirty="0"/>
              <a:t>different ways of interacting with the environment: </a:t>
            </a:r>
            <a:endParaRPr lang="tr-TR" dirty="0" smtClean="0"/>
          </a:p>
          <a:p>
            <a:pPr lvl="5"/>
            <a:r>
              <a:rPr lang="en-US" dirty="0" smtClean="0"/>
              <a:t>Adaptation</a:t>
            </a:r>
            <a:endParaRPr lang="tr-TR" dirty="0" smtClean="0"/>
          </a:p>
          <a:p>
            <a:pPr lvl="5"/>
            <a:r>
              <a:rPr lang="tr-TR" dirty="0" smtClean="0"/>
              <a:t>A</a:t>
            </a:r>
            <a:r>
              <a:rPr lang="en-US" dirty="0" err="1" smtClean="0"/>
              <a:t>lteration</a:t>
            </a:r>
            <a:r>
              <a:rPr lang="en-US" dirty="0" smtClean="0"/>
              <a:t> </a:t>
            </a:r>
            <a:r>
              <a:rPr lang="en-US" dirty="0"/>
              <a:t>of the </a:t>
            </a:r>
            <a:r>
              <a:rPr lang="en-US" dirty="0" smtClean="0"/>
              <a:t>environment</a:t>
            </a:r>
            <a:endParaRPr lang="tr-TR" dirty="0" smtClean="0"/>
          </a:p>
          <a:p>
            <a:pPr lvl="5"/>
            <a:r>
              <a:rPr lang="tr-TR" dirty="0" smtClean="0"/>
              <a:t>S</a:t>
            </a:r>
            <a:r>
              <a:rPr lang="en-US" dirty="0" smtClean="0"/>
              <a:t>election </a:t>
            </a:r>
            <a:r>
              <a:rPr lang="en-US" dirty="0"/>
              <a:t>of a different environment</a:t>
            </a:r>
            <a:endParaRPr lang="tr-TR" dirty="0"/>
          </a:p>
        </p:txBody>
      </p:sp>
    </p:spTree>
    <p:extLst>
      <p:ext uri="{BB962C8B-B14F-4D97-AF65-F5344CB8AC3E}">
        <p14:creationId xmlns:p14="http://schemas.microsoft.com/office/powerpoint/2010/main" val="371066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tr-TR" dirty="0" smtClean="0"/>
              <a:t>Theories of intelligence</a:t>
            </a:r>
            <a:endParaRPr lang="tr-TR" dirty="0"/>
          </a:p>
        </p:txBody>
      </p:sp>
      <p:sp>
        <p:nvSpPr>
          <p:cNvPr id="3" name="Content Placeholder 2"/>
          <p:cNvSpPr>
            <a:spLocks noGrp="1"/>
          </p:cNvSpPr>
          <p:nvPr>
            <p:ph idx="1"/>
          </p:nvPr>
        </p:nvSpPr>
        <p:spPr>
          <a:xfrm>
            <a:off x="381000" y="1325563"/>
            <a:ext cx="11306175" cy="5365749"/>
          </a:xfrm>
        </p:spPr>
        <p:txBody>
          <a:bodyPr>
            <a:normAutofit fontScale="92500" lnSpcReduction="10000"/>
          </a:bodyPr>
          <a:lstStyle/>
          <a:p>
            <a:r>
              <a:rPr lang="en-US" dirty="0"/>
              <a:t>Gardner’s (1983, 1999</a:t>
            </a:r>
            <a:r>
              <a:rPr lang="en-US" dirty="0" smtClean="0"/>
              <a:t>)</a:t>
            </a:r>
            <a:endParaRPr lang="tr-TR" dirty="0" smtClean="0"/>
          </a:p>
          <a:p>
            <a:pPr lvl="1"/>
            <a:r>
              <a:rPr lang="tr-TR" dirty="0"/>
              <a:t>T</a:t>
            </a:r>
            <a:r>
              <a:rPr lang="en-US" dirty="0" err="1" smtClean="0"/>
              <a:t>heory</a:t>
            </a:r>
            <a:r>
              <a:rPr lang="en-US" dirty="0" smtClean="0"/>
              <a:t> </a:t>
            </a:r>
            <a:r>
              <a:rPr lang="en-US" dirty="0"/>
              <a:t>of multiple </a:t>
            </a:r>
            <a:r>
              <a:rPr lang="en-US" dirty="0" smtClean="0"/>
              <a:t>intelligences</a:t>
            </a:r>
            <a:endParaRPr lang="tr-TR" dirty="0"/>
          </a:p>
          <a:p>
            <a:pPr lvl="1"/>
            <a:r>
              <a:rPr lang="tr-TR" dirty="0"/>
              <a:t>M</a:t>
            </a:r>
            <a:r>
              <a:rPr lang="en-US" dirty="0" err="1" smtClean="0"/>
              <a:t>ultiple</a:t>
            </a:r>
            <a:r>
              <a:rPr lang="en-US" dirty="0" smtClean="0"/>
              <a:t> </a:t>
            </a:r>
            <a:r>
              <a:rPr lang="en-US" dirty="0"/>
              <a:t>forms of intelligence </a:t>
            </a:r>
            <a:r>
              <a:rPr lang="en-US" dirty="0" smtClean="0"/>
              <a:t>including</a:t>
            </a:r>
            <a:endParaRPr lang="tr-TR" dirty="0" smtClean="0"/>
          </a:p>
          <a:p>
            <a:pPr lvl="2"/>
            <a:r>
              <a:rPr lang="en-US" dirty="0" smtClean="0"/>
              <a:t>Linguistic</a:t>
            </a:r>
            <a:endParaRPr lang="tr-TR" dirty="0" smtClean="0"/>
          </a:p>
          <a:p>
            <a:pPr lvl="2"/>
            <a:r>
              <a:rPr lang="en-US" dirty="0" smtClean="0"/>
              <a:t>Musical</a:t>
            </a:r>
            <a:endParaRPr lang="tr-TR" dirty="0" smtClean="0"/>
          </a:p>
          <a:p>
            <a:pPr lvl="2"/>
            <a:r>
              <a:rPr lang="tr-TR" dirty="0" smtClean="0"/>
              <a:t>L</a:t>
            </a:r>
            <a:r>
              <a:rPr lang="en-US" dirty="0" err="1" smtClean="0"/>
              <a:t>ogical</a:t>
            </a:r>
            <a:r>
              <a:rPr lang="en-US" dirty="0" smtClean="0"/>
              <a:t>-mathematical</a:t>
            </a:r>
            <a:endParaRPr lang="tr-TR" dirty="0" smtClean="0"/>
          </a:p>
          <a:p>
            <a:pPr lvl="2"/>
            <a:r>
              <a:rPr lang="en-US" dirty="0" smtClean="0"/>
              <a:t>Spatial</a:t>
            </a:r>
            <a:endParaRPr lang="tr-TR" dirty="0" smtClean="0"/>
          </a:p>
          <a:p>
            <a:pPr lvl="2"/>
            <a:r>
              <a:rPr lang="en-US" dirty="0" smtClean="0"/>
              <a:t>Bodily-kinesthetic</a:t>
            </a:r>
            <a:endParaRPr lang="tr-TR" dirty="0" smtClean="0"/>
          </a:p>
          <a:p>
            <a:pPr lvl="2"/>
            <a:r>
              <a:rPr lang="en-US" dirty="0" smtClean="0"/>
              <a:t>Intrapersonal</a:t>
            </a:r>
            <a:endParaRPr lang="tr-TR" dirty="0" smtClean="0"/>
          </a:p>
          <a:p>
            <a:pPr lvl="2"/>
            <a:r>
              <a:rPr lang="tr-TR" dirty="0" smtClean="0"/>
              <a:t>I</a:t>
            </a:r>
            <a:r>
              <a:rPr lang="en-US" dirty="0" err="1" smtClean="0"/>
              <a:t>nterpersonal</a:t>
            </a:r>
            <a:endParaRPr lang="tr-TR" dirty="0" smtClean="0"/>
          </a:p>
          <a:p>
            <a:pPr lvl="2"/>
            <a:r>
              <a:rPr lang="en-US" dirty="0" smtClean="0"/>
              <a:t>Naturalist</a:t>
            </a:r>
            <a:endParaRPr lang="tr-TR" dirty="0" smtClean="0"/>
          </a:p>
          <a:p>
            <a:pPr lvl="2"/>
            <a:r>
              <a:rPr lang="en-US" dirty="0" smtClean="0"/>
              <a:t>Spiritual</a:t>
            </a:r>
            <a:endParaRPr lang="tr-TR" dirty="0" smtClean="0"/>
          </a:p>
          <a:p>
            <a:pPr lvl="2"/>
            <a:r>
              <a:rPr lang="en-US" dirty="0" smtClean="0"/>
              <a:t>Existential</a:t>
            </a:r>
            <a:endParaRPr lang="tr-TR" dirty="0" smtClean="0"/>
          </a:p>
          <a:p>
            <a:pPr lvl="2"/>
            <a:r>
              <a:rPr lang="tr-TR" dirty="0" smtClean="0"/>
              <a:t>M</a:t>
            </a:r>
            <a:r>
              <a:rPr lang="en-US" dirty="0" smtClean="0"/>
              <a:t>oral</a:t>
            </a:r>
            <a:endParaRPr lang="tr-TR" dirty="0" smtClean="0"/>
          </a:p>
          <a:p>
            <a:pPr lvl="1"/>
            <a:r>
              <a:rPr lang="tr-TR" dirty="0" smtClean="0"/>
              <a:t>Not surprisingly, </a:t>
            </a:r>
            <a:r>
              <a:rPr lang="en-US" dirty="0" smtClean="0"/>
              <a:t>given </a:t>
            </a:r>
            <a:r>
              <a:rPr lang="en-US" dirty="0"/>
              <a:t>the early connection of intelligence tests to </a:t>
            </a:r>
            <a:r>
              <a:rPr lang="en-US" dirty="0" smtClean="0"/>
              <a:t>academic</a:t>
            </a:r>
            <a:r>
              <a:rPr lang="tr-TR" dirty="0" smtClean="0"/>
              <a:t> </a:t>
            </a:r>
            <a:r>
              <a:rPr lang="en-US" dirty="0" smtClean="0"/>
              <a:t>performance</a:t>
            </a:r>
            <a:r>
              <a:rPr lang="en-US" dirty="0"/>
              <a:t>, these different types of intelligence are </a:t>
            </a:r>
            <a:r>
              <a:rPr lang="en-US" dirty="0" smtClean="0"/>
              <a:t>inadequately</a:t>
            </a:r>
            <a:r>
              <a:rPr lang="tr-TR" dirty="0" smtClean="0"/>
              <a:t> assessed </a:t>
            </a:r>
            <a:r>
              <a:rPr lang="tr-TR" dirty="0"/>
              <a:t>by traditional tests</a:t>
            </a:r>
          </a:p>
        </p:txBody>
      </p:sp>
    </p:spTree>
    <p:extLst>
      <p:ext uri="{BB962C8B-B14F-4D97-AF65-F5344CB8AC3E}">
        <p14:creationId xmlns:p14="http://schemas.microsoft.com/office/powerpoint/2010/main" val="121053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Assessing intelligence</a:t>
            </a:r>
            <a:endParaRPr lang="tr-TR" dirty="0"/>
          </a:p>
        </p:txBody>
      </p:sp>
      <p:sp>
        <p:nvSpPr>
          <p:cNvPr id="3" name="Content Placeholder 2"/>
          <p:cNvSpPr>
            <a:spLocks noGrp="1"/>
          </p:cNvSpPr>
          <p:nvPr>
            <p:ph idx="1"/>
          </p:nvPr>
        </p:nvSpPr>
        <p:spPr/>
        <p:txBody>
          <a:bodyPr/>
          <a:lstStyle/>
          <a:p>
            <a:pPr>
              <a:lnSpc>
                <a:spcPct val="100000"/>
              </a:lnSpc>
            </a:pPr>
            <a:r>
              <a:rPr lang="tr-TR" dirty="0" smtClean="0"/>
              <a:t>Evaluation of intellectual functioning</a:t>
            </a:r>
          </a:p>
          <a:p>
            <a:pPr lvl="1">
              <a:lnSpc>
                <a:spcPct val="100000"/>
              </a:lnSpc>
            </a:pPr>
            <a:r>
              <a:rPr lang="en-US" dirty="0"/>
              <a:t>whether the current level </a:t>
            </a:r>
            <a:r>
              <a:rPr lang="en-US" dirty="0" smtClean="0"/>
              <a:t>of</a:t>
            </a:r>
            <a:r>
              <a:rPr lang="tr-TR" dirty="0" smtClean="0"/>
              <a:t> </a:t>
            </a:r>
            <a:r>
              <a:rPr lang="en-US" dirty="0" smtClean="0"/>
              <a:t>functioning </a:t>
            </a:r>
            <a:r>
              <a:rPr lang="en-US" dirty="0"/>
              <a:t>represents a change from a previous </a:t>
            </a:r>
            <a:r>
              <a:rPr lang="en-US" dirty="0" smtClean="0"/>
              <a:t>level</a:t>
            </a:r>
            <a:endParaRPr lang="tr-TR" dirty="0" smtClean="0"/>
          </a:p>
          <a:p>
            <a:pPr lvl="1">
              <a:lnSpc>
                <a:spcPct val="100000"/>
              </a:lnSpc>
            </a:pPr>
            <a:r>
              <a:rPr lang="tr-TR" dirty="0"/>
              <a:t>P</a:t>
            </a:r>
            <a:r>
              <a:rPr lang="tr-TR" dirty="0" smtClean="0"/>
              <a:t>remorbid IQ</a:t>
            </a:r>
          </a:p>
          <a:p>
            <a:pPr lvl="2">
              <a:lnSpc>
                <a:spcPct val="100000"/>
              </a:lnSpc>
            </a:pPr>
            <a:r>
              <a:rPr lang="tr-TR" dirty="0" smtClean="0"/>
              <a:t>i.e</a:t>
            </a:r>
            <a:r>
              <a:rPr lang="tr-TR" dirty="0"/>
              <a:t>., </a:t>
            </a:r>
            <a:r>
              <a:rPr lang="tr-TR" dirty="0" smtClean="0"/>
              <a:t>intellectual </a:t>
            </a:r>
            <a:r>
              <a:rPr lang="en-US" dirty="0" smtClean="0"/>
              <a:t>functioning </a:t>
            </a:r>
            <a:r>
              <a:rPr lang="en-US" dirty="0"/>
              <a:t>prior to an accident or the onset of a neurological </a:t>
            </a:r>
            <a:r>
              <a:rPr lang="en-US" dirty="0" smtClean="0"/>
              <a:t>decline</a:t>
            </a:r>
            <a:endParaRPr lang="tr-TR" dirty="0"/>
          </a:p>
          <a:p>
            <a:pPr lvl="1">
              <a:lnSpc>
                <a:spcPct val="100000"/>
              </a:lnSpc>
            </a:pPr>
            <a:r>
              <a:rPr lang="en-US" dirty="0"/>
              <a:t>Progress has also been made in using demographic variables and scores for subtests </a:t>
            </a:r>
            <a:r>
              <a:rPr lang="en-US" dirty="0" smtClean="0"/>
              <a:t>of</a:t>
            </a:r>
            <a:r>
              <a:rPr lang="tr-TR" dirty="0" smtClean="0"/>
              <a:t> </a:t>
            </a:r>
            <a:r>
              <a:rPr lang="en-US" dirty="0" smtClean="0"/>
              <a:t>intelligence </a:t>
            </a:r>
            <a:r>
              <a:rPr lang="en-US" dirty="0"/>
              <a:t>scales to predict premorbid </a:t>
            </a:r>
            <a:r>
              <a:rPr lang="en-US" dirty="0" smtClean="0"/>
              <a:t>IQ</a:t>
            </a:r>
            <a:endParaRPr lang="tr-TR" dirty="0" smtClean="0"/>
          </a:p>
          <a:p>
            <a:pPr lvl="1">
              <a:lnSpc>
                <a:spcPct val="100000"/>
              </a:lnSpc>
            </a:pPr>
            <a:r>
              <a:rPr lang="tr-TR" dirty="0" smtClean="0"/>
              <a:t>Intelligence tests</a:t>
            </a:r>
          </a:p>
          <a:p>
            <a:pPr lvl="1">
              <a:lnSpc>
                <a:spcPct val="100000"/>
              </a:lnSpc>
            </a:pPr>
            <a:r>
              <a:rPr lang="tr-TR" dirty="0" smtClean="0"/>
              <a:t>Self-monitoring</a:t>
            </a:r>
          </a:p>
          <a:p>
            <a:pPr lvl="1">
              <a:lnSpc>
                <a:spcPct val="100000"/>
              </a:lnSpc>
            </a:pPr>
            <a:r>
              <a:rPr lang="tr-TR" dirty="0" smtClean="0"/>
              <a:t>Data from relevant others </a:t>
            </a:r>
            <a:endParaRPr lang="tr-TR" dirty="0"/>
          </a:p>
        </p:txBody>
      </p:sp>
    </p:spTree>
    <p:extLst>
      <p:ext uri="{BB962C8B-B14F-4D97-AF65-F5344CB8AC3E}">
        <p14:creationId xmlns:p14="http://schemas.microsoft.com/office/powerpoint/2010/main" val="2967117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Assessing intelligence</a:t>
            </a:r>
          </a:p>
        </p:txBody>
      </p:sp>
      <p:sp>
        <p:nvSpPr>
          <p:cNvPr id="3" name="Content Placeholder 2"/>
          <p:cNvSpPr>
            <a:spLocks noGrp="1"/>
          </p:cNvSpPr>
          <p:nvPr>
            <p:ph idx="1"/>
          </p:nvPr>
        </p:nvSpPr>
        <p:spPr>
          <a:xfrm>
            <a:off x="419100" y="1387474"/>
            <a:ext cx="11468100" cy="4784725"/>
          </a:xfrm>
        </p:spPr>
        <p:txBody>
          <a:bodyPr>
            <a:normAutofit/>
          </a:bodyPr>
          <a:lstStyle/>
          <a:p>
            <a:pPr>
              <a:lnSpc>
                <a:spcPct val="150000"/>
              </a:lnSpc>
            </a:pPr>
            <a:r>
              <a:rPr lang="en-US" dirty="0"/>
              <a:t>There are three main Wechsler intelligence </a:t>
            </a:r>
            <a:r>
              <a:rPr lang="en-US" dirty="0" smtClean="0"/>
              <a:t>scales</a:t>
            </a:r>
            <a:endParaRPr lang="tr-TR" dirty="0" smtClean="0"/>
          </a:p>
          <a:p>
            <a:pPr lvl="1">
              <a:lnSpc>
                <a:spcPct val="150000"/>
              </a:lnSpc>
            </a:pPr>
            <a:r>
              <a:rPr lang="tr-TR" dirty="0"/>
              <a:t>T</a:t>
            </a:r>
            <a:r>
              <a:rPr lang="en-US" dirty="0" smtClean="0"/>
              <a:t>he </a:t>
            </a:r>
            <a:r>
              <a:rPr lang="en-US" dirty="0"/>
              <a:t>Wechsler Adult Intelligence Scale–Fourth </a:t>
            </a:r>
            <a:r>
              <a:rPr lang="en-US" dirty="0" smtClean="0"/>
              <a:t>Edition</a:t>
            </a:r>
            <a:r>
              <a:rPr lang="tr-TR" dirty="0" smtClean="0"/>
              <a:t> </a:t>
            </a:r>
            <a:r>
              <a:rPr lang="en-US" dirty="0" smtClean="0"/>
              <a:t>(WAIS-IV)</a:t>
            </a:r>
            <a:r>
              <a:rPr lang="tr-TR" dirty="0" smtClean="0"/>
              <a:t> </a:t>
            </a:r>
          </a:p>
          <a:p>
            <a:pPr lvl="2">
              <a:lnSpc>
                <a:spcPct val="150000"/>
              </a:lnSpc>
            </a:pPr>
            <a:r>
              <a:rPr lang="en-US" dirty="0" smtClean="0"/>
              <a:t>designed </a:t>
            </a:r>
            <a:r>
              <a:rPr lang="en-US" dirty="0"/>
              <a:t>to assess individuals in the age range of 16 to 90 </a:t>
            </a:r>
            <a:r>
              <a:rPr lang="en-US" dirty="0" smtClean="0"/>
              <a:t>years</a:t>
            </a:r>
            <a:endParaRPr lang="tr-TR" dirty="0" smtClean="0"/>
          </a:p>
          <a:p>
            <a:pPr lvl="1">
              <a:lnSpc>
                <a:spcPct val="150000"/>
              </a:lnSpc>
            </a:pPr>
            <a:r>
              <a:rPr lang="tr-TR" dirty="0"/>
              <a:t>T</a:t>
            </a:r>
            <a:r>
              <a:rPr lang="en-US" dirty="0" smtClean="0"/>
              <a:t>he Wechsler</a:t>
            </a:r>
            <a:r>
              <a:rPr lang="tr-TR" dirty="0" smtClean="0"/>
              <a:t> </a:t>
            </a:r>
            <a:r>
              <a:rPr lang="en-US" dirty="0" smtClean="0"/>
              <a:t>Intelligence </a:t>
            </a:r>
            <a:r>
              <a:rPr lang="en-US" dirty="0"/>
              <a:t>Scale for Children–Fourth Edition (WISC-IV</a:t>
            </a:r>
            <a:r>
              <a:rPr lang="en-US" dirty="0" smtClean="0"/>
              <a:t>)</a:t>
            </a:r>
            <a:endParaRPr lang="tr-TR" dirty="0" smtClean="0"/>
          </a:p>
          <a:p>
            <a:pPr lvl="2">
              <a:lnSpc>
                <a:spcPct val="150000"/>
              </a:lnSpc>
            </a:pPr>
            <a:r>
              <a:rPr lang="en-US" dirty="0" smtClean="0"/>
              <a:t>designed </a:t>
            </a:r>
            <a:r>
              <a:rPr lang="en-US" dirty="0"/>
              <a:t>to assess children </a:t>
            </a:r>
            <a:r>
              <a:rPr lang="en-US" dirty="0" smtClean="0"/>
              <a:t>and</a:t>
            </a:r>
            <a:r>
              <a:rPr lang="tr-TR" dirty="0" smtClean="0"/>
              <a:t> </a:t>
            </a:r>
            <a:r>
              <a:rPr lang="en-US" dirty="0" smtClean="0"/>
              <a:t>adolescents </a:t>
            </a:r>
            <a:r>
              <a:rPr lang="en-US" dirty="0"/>
              <a:t>in the 6–16 age </a:t>
            </a:r>
            <a:r>
              <a:rPr lang="en-US" dirty="0" smtClean="0"/>
              <a:t>range</a:t>
            </a:r>
            <a:endParaRPr lang="tr-TR" dirty="0" smtClean="0"/>
          </a:p>
          <a:p>
            <a:pPr lvl="1">
              <a:lnSpc>
                <a:spcPct val="150000"/>
              </a:lnSpc>
            </a:pPr>
            <a:r>
              <a:rPr lang="tr-TR" dirty="0"/>
              <a:t>T</a:t>
            </a:r>
            <a:r>
              <a:rPr lang="en-US" dirty="0" smtClean="0"/>
              <a:t>he </a:t>
            </a:r>
            <a:r>
              <a:rPr lang="en-US" dirty="0"/>
              <a:t>Wechsler Preschool and Primary Scale of </a:t>
            </a:r>
            <a:r>
              <a:rPr lang="en-US" dirty="0" smtClean="0"/>
              <a:t>Intelligence–Third</a:t>
            </a:r>
            <a:r>
              <a:rPr lang="tr-TR" dirty="0" smtClean="0"/>
              <a:t> </a:t>
            </a:r>
            <a:r>
              <a:rPr lang="en-US" dirty="0" smtClean="0"/>
              <a:t>Edition </a:t>
            </a:r>
            <a:r>
              <a:rPr lang="en-US" dirty="0"/>
              <a:t>(WPPSI-III</a:t>
            </a:r>
            <a:r>
              <a:rPr lang="en-US" dirty="0" smtClean="0"/>
              <a:t>)</a:t>
            </a:r>
            <a:endParaRPr lang="tr-TR" dirty="0" smtClean="0"/>
          </a:p>
          <a:p>
            <a:pPr lvl="2">
              <a:lnSpc>
                <a:spcPct val="150000"/>
              </a:lnSpc>
            </a:pPr>
            <a:r>
              <a:rPr lang="en-US" dirty="0" smtClean="0"/>
              <a:t>designed </a:t>
            </a:r>
            <a:r>
              <a:rPr lang="en-US" dirty="0"/>
              <a:t>to assess children in the age range from 2 years 6 months to 7 </a:t>
            </a:r>
            <a:r>
              <a:rPr lang="en-US" dirty="0" smtClean="0"/>
              <a:t>years</a:t>
            </a:r>
            <a:r>
              <a:rPr lang="tr-TR" dirty="0" smtClean="0"/>
              <a:t> 3 months</a:t>
            </a:r>
            <a:endParaRPr lang="tr-TR" dirty="0"/>
          </a:p>
        </p:txBody>
      </p:sp>
    </p:spTree>
    <p:extLst>
      <p:ext uri="{BB962C8B-B14F-4D97-AF65-F5344CB8AC3E}">
        <p14:creationId xmlns:p14="http://schemas.microsoft.com/office/powerpoint/2010/main" val="2236623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10515600" cy="1325563"/>
          </a:xfrm>
        </p:spPr>
        <p:txBody>
          <a:bodyPr/>
          <a:lstStyle/>
          <a:p>
            <a:pPr algn="ctr"/>
            <a:r>
              <a:rPr lang="tr-TR" dirty="0"/>
              <a:t>Assessing intelligence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252" y="1325562"/>
            <a:ext cx="9420798" cy="5532437"/>
          </a:xfrm>
          <a:prstGeom prst="rect">
            <a:avLst/>
          </a:prstGeom>
        </p:spPr>
      </p:pic>
    </p:spTree>
    <p:extLst>
      <p:ext uri="{BB962C8B-B14F-4D97-AF65-F5344CB8AC3E}">
        <p14:creationId xmlns:p14="http://schemas.microsoft.com/office/powerpoint/2010/main" val="295735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39600" cy="6858000"/>
          </a:xfrm>
          <a:prstGeom prst="rect">
            <a:avLst/>
          </a:prstGeom>
        </p:spPr>
      </p:pic>
    </p:spTree>
    <p:extLst>
      <p:ext uri="{BB962C8B-B14F-4D97-AF65-F5344CB8AC3E}">
        <p14:creationId xmlns:p14="http://schemas.microsoft.com/office/powerpoint/2010/main" val="2755610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Assessing intelligence</a:t>
            </a:r>
          </a:p>
        </p:txBody>
      </p:sp>
      <p:sp>
        <p:nvSpPr>
          <p:cNvPr id="3" name="Content Placeholder 2"/>
          <p:cNvSpPr>
            <a:spLocks noGrp="1"/>
          </p:cNvSpPr>
          <p:nvPr>
            <p:ph idx="1"/>
          </p:nvPr>
        </p:nvSpPr>
        <p:spPr>
          <a:xfrm>
            <a:off x="457200" y="1539875"/>
            <a:ext cx="11372850" cy="4351338"/>
          </a:xfrm>
        </p:spPr>
        <p:txBody>
          <a:bodyPr>
            <a:normAutofit fontScale="92500"/>
          </a:bodyPr>
          <a:lstStyle/>
          <a:p>
            <a:r>
              <a:rPr lang="en-US" dirty="0"/>
              <a:t>David Wechsler, developer of the Wechsler intelligence </a:t>
            </a:r>
            <a:r>
              <a:rPr lang="en-US" dirty="0" smtClean="0"/>
              <a:t>scales</a:t>
            </a:r>
            <a:endParaRPr lang="tr-TR" dirty="0" smtClean="0"/>
          </a:p>
          <a:p>
            <a:pPr lvl="1"/>
            <a:r>
              <a:rPr lang="en-US" dirty="0"/>
              <a:t>the use of deviation scores to </a:t>
            </a:r>
            <a:r>
              <a:rPr lang="en-US" dirty="0" smtClean="0"/>
              <a:t>measure</a:t>
            </a:r>
            <a:r>
              <a:rPr lang="tr-TR" dirty="0" smtClean="0"/>
              <a:t> intelligence (M = 100, SD </a:t>
            </a:r>
            <a:r>
              <a:rPr lang="tr-TR" dirty="0"/>
              <a:t>= (±)15</a:t>
            </a:r>
            <a:r>
              <a:rPr lang="tr-TR" dirty="0" smtClean="0"/>
              <a:t>)</a:t>
            </a:r>
          </a:p>
          <a:p>
            <a:pPr lvl="1"/>
            <a:r>
              <a:rPr lang="tr-TR" dirty="0"/>
              <a:t>IQ </a:t>
            </a:r>
            <a:r>
              <a:rPr lang="tr-TR" dirty="0" smtClean="0"/>
              <a:t>= </a:t>
            </a:r>
            <a:r>
              <a:rPr lang="tr-TR" dirty="0"/>
              <a:t>(MA/CA) </a:t>
            </a:r>
            <a:r>
              <a:rPr lang="tr-TR" dirty="0" smtClean="0"/>
              <a:t>X 100</a:t>
            </a:r>
          </a:p>
          <a:p>
            <a:r>
              <a:rPr lang="tr-TR" dirty="0" smtClean="0"/>
              <a:t>M</a:t>
            </a:r>
            <a:r>
              <a:rPr lang="en-US" dirty="0" err="1" smtClean="0"/>
              <a:t>ental</a:t>
            </a:r>
            <a:r>
              <a:rPr lang="en-US" dirty="0" smtClean="0"/>
              <a:t> </a:t>
            </a:r>
            <a:r>
              <a:rPr lang="en-US" dirty="0"/>
              <a:t>abilities were tested by administering the Army Alpha </a:t>
            </a:r>
            <a:r>
              <a:rPr lang="en-US" dirty="0" smtClean="0"/>
              <a:t>test</a:t>
            </a:r>
            <a:r>
              <a:rPr lang="tr-TR" dirty="0" smtClean="0"/>
              <a:t> in </a:t>
            </a:r>
            <a:r>
              <a:rPr lang="tr-TR" dirty="0"/>
              <a:t>a group </a:t>
            </a:r>
            <a:r>
              <a:rPr lang="tr-TR" dirty="0" smtClean="0"/>
              <a:t>format</a:t>
            </a:r>
          </a:p>
          <a:p>
            <a:pPr lvl="1"/>
            <a:r>
              <a:rPr lang="tr-TR" dirty="0"/>
              <a:t>used to </a:t>
            </a:r>
            <a:r>
              <a:rPr lang="tr-TR" dirty="0" smtClean="0"/>
              <a:t>assess </a:t>
            </a:r>
            <a:r>
              <a:rPr lang="en-US" dirty="0" smtClean="0"/>
              <a:t>recruits </a:t>
            </a:r>
            <a:r>
              <a:rPr lang="en-US" dirty="0"/>
              <a:t>who were unable to read or who had limited knowledge of </a:t>
            </a:r>
            <a:r>
              <a:rPr lang="en-US" dirty="0" smtClean="0"/>
              <a:t>English</a:t>
            </a:r>
            <a:endParaRPr lang="tr-TR" dirty="0" smtClean="0"/>
          </a:p>
          <a:p>
            <a:r>
              <a:rPr lang="en-US" dirty="0"/>
              <a:t>The early versions of </a:t>
            </a:r>
            <a:r>
              <a:rPr lang="en-US" dirty="0" smtClean="0"/>
              <a:t>the</a:t>
            </a:r>
            <a:r>
              <a:rPr lang="tr-TR" dirty="0" smtClean="0"/>
              <a:t> </a:t>
            </a:r>
            <a:r>
              <a:rPr lang="en-US" dirty="0" smtClean="0"/>
              <a:t>WAIS</a:t>
            </a:r>
            <a:r>
              <a:rPr lang="en-US" dirty="0"/>
              <a:t>, WISC, and WPPSI provided three main summary </a:t>
            </a:r>
            <a:r>
              <a:rPr lang="en-US" dirty="0" smtClean="0"/>
              <a:t>scores</a:t>
            </a:r>
            <a:endParaRPr lang="tr-TR" dirty="0" smtClean="0"/>
          </a:p>
          <a:p>
            <a:pPr marL="914400" lvl="1" indent="-457200">
              <a:buFont typeface="+mj-lt"/>
              <a:buAutoNum type="arabicPeriod"/>
            </a:pPr>
            <a:r>
              <a:rPr lang="tr-TR" dirty="0"/>
              <a:t>Verbal </a:t>
            </a:r>
            <a:r>
              <a:rPr lang="tr-TR" dirty="0" smtClean="0"/>
              <a:t>IQ </a:t>
            </a:r>
            <a:r>
              <a:rPr lang="en-US" dirty="0" smtClean="0"/>
              <a:t>(VIQ)</a:t>
            </a:r>
            <a:endParaRPr lang="tr-TR" dirty="0" smtClean="0"/>
          </a:p>
          <a:p>
            <a:pPr marL="914400" lvl="1" indent="-457200">
              <a:buFont typeface="+mj-lt"/>
              <a:buAutoNum type="arabicPeriod"/>
            </a:pPr>
            <a:r>
              <a:rPr lang="en-US" dirty="0" smtClean="0"/>
              <a:t>Performance </a:t>
            </a:r>
            <a:r>
              <a:rPr lang="en-US" dirty="0"/>
              <a:t>(nonverbal) IQ (PIQ), </a:t>
            </a:r>
            <a:endParaRPr lang="tr-TR" dirty="0" smtClean="0"/>
          </a:p>
          <a:p>
            <a:pPr marL="914400" lvl="1" indent="-457200">
              <a:buFont typeface="+mj-lt"/>
              <a:buAutoNum type="arabicPeriod"/>
            </a:pPr>
            <a:r>
              <a:rPr lang="en-US" dirty="0" smtClean="0"/>
              <a:t>Full </a:t>
            </a:r>
            <a:r>
              <a:rPr lang="en-US" dirty="0"/>
              <a:t>Scale IQ (FSIQ, the </a:t>
            </a:r>
            <a:r>
              <a:rPr lang="en-US" dirty="0" smtClean="0"/>
              <a:t>sum</a:t>
            </a:r>
            <a:r>
              <a:rPr lang="tr-TR" dirty="0" smtClean="0"/>
              <a:t> </a:t>
            </a:r>
            <a:r>
              <a:rPr lang="en-US" dirty="0" smtClean="0"/>
              <a:t>of </a:t>
            </a:r>
            <a:r>
              <a:rPr lang="en-US" dirty="0"/>
              <a:t>Verbal and </a:t>
            </a:r>
            <a:r>
              <a:rPr lang="en-US" dirty="0" smtClean="0"/>
              <a:t>Performance</a:t>
            </a:r>
            <a:r>
              <a:rPr lang="tr-TR" dirty="0" smtClean="0"/>
              <a:t> scales)</a:t>
            </a:r>
          </a:p>
        </p:txBody>
      </p:sp>
    </p:spTree>
    <p:extLst>
      <p:ext uri="{BB962C8B-B14F-4D97-AF65-F5344CB8AC3E}">
        <p14:creationId xmlns:p14="http://schemas.microsoft.com/office/powerpoint/2010/main" val="3414803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5829068"/>
              </p:ext>
            </p:extLst>
          </p:nvPr>
        </p:nvGraphicFramePr>
        <p:xfrm>
          <a:off x="323850" y="439466"/>
          <a:ext cx="6019800" cy="6018480"/>
        </p:xfrm>
        <a:graphic>
          <a:graphicData uri="http://schemas.openxmlformats.org/drawingml/2006/table">
            <a:tbl>
              <a:tblPr>
                <a:tableStyleId>{7DF18680-E054-41AD-8BC1-D1AEF772440D}</a:tableStyleId>
              </a:tblPr>
              <a:tblGrid>
                <a:gridCol w="3009900">
                  <a:extLst>
                    <a:ext uri="{9D8B030D-6E8A-4147-A177-3AD203B41FA5}">
                      <a16:colId xmlns:a16="http://schemas.microsoft.com/office/drawing/2014/main" val="4024454192"/>
                    </a:ext>
                  </a:extLst>
                </a:gridCol>
                <a:gridCol w="3009900">
                  <a:extLst>
                    <a:ext uri="{9D8B030D-6E8A-4147-A177-3AD203B41FA5}">
                      <a16:colId xmlns:a16="http://schemas.microsoft.com/office/drawing/2014/main" val="3580116618"/>
                    </a:ext>
                  </a:extLst>
                </a:gridCol>
              </a:tblGrid>
              <a:tr h="668720">
                <a:tc gridSpan="2">
                  <a:txBody>
                    <a:bodyPr/>
                    <a:lstStyle/>
                    <a:p>
                      <a:pPr algn="ctr"/>
                      <a:r>
                        <a:rPr lang="tr-TR" sz="2000" b="1" dirty="0"/>
                        <a:t>Current Wechsler (WAIS–IV, WPPSI–IV) IQ classification</a:t>
                      </a:r>
                    </a:p>
                  </a:txBody>
                  <a:tcPr anchor="ctr"/>
                </a:tc>
                <a:tc hMerge="1">
                  <a:txBody>
                    <a:bodyPr/>
                    <a:lstStyle/>
                    <a:p>
                      <a:endParaRPr lang="tr-TR"/>
                    </a:p>
                  </a:txBody>
                  <a:tcPr/>
                </a:tc>
                <a:extLst>
                  <a:ext uri="{0D108BD9-81ED-4DB2-BD59-A6C34878D82A}">
                    <a16:rowId xmlns:a16="http://schemas.microsoft.com/office/drawing/2014/main" val="480028082"/>
                  </a:ext>
                </a:extLst>
              </a:tr>
              <a:tr h="668720">
                <a:tc>
                  <a:txBody>
                    <a:bodyPr/>
                    <a:lstStyle/>
                    <a:p>
                      <a:pPr algn="ctr"/>
                      <a:r>
                        <a:rPr lang="tr-TR" dirty="0">
                          <a:solidFill>
                            <a:schemeClr val="tx2"/>
                          </a:solidFill>
                        </a:rPr>
                        <a:t>IQ Range ("deviation IQ")</a:t>
                      </a:r>
                    </a:p>
                  </a:txBody>
                  <a:tcPr anchor="ctr"/>
                </a:tc>
                <a:tc>
                  <a:txBody>
                    <a:bodyPr/>
                    <a:lstStyle/>
                    <a:p>
                      <a:pPr algn="ctr"/>
                      <a:r>
                        <a:rPr lang="tr-TR" dirty="0">
                          <a:solidFill>
                            <a:schemeClr val="tx2"/>
                          </a:solidFill>
                        </a:rPr>
                        <a:t>IQ </a:t>
                      </a:r>
                      <a:r>
                        <a:rPr lang="tr-TR" dirty="0" smtClean="0">
                          <a:solidFill>
                            <a:schemeClr val="tx2"/>
                          </a:solidFill>
                        </a:rPr>
                        <a:t>Classification</a:t>
                      </a:r>
                      <a:endParaRPr lang="tr-TR" dirty="0">
                        <a:solidFill>
                          <a:schemeClr val="tx2"/>
                        </a:solidFill>
                      </a:endParaRPr>
                    </a:p>
                  </a:txBody>
                  <a:tcPr anchor="ctr"/>
                </a:tc>
                <a:extLst>
                  <a:ext uri="{0D108BD9-81ED-4DB2-BD59-A6C34878D82A}">
                    <a16:rowId xmlns:a16="http://schemas.microsoft.com/office/drawing/2014/main" val="4050354522"/>
                  </a:ext>
                </a:extLst>
              </a:tr>
              <a:tr h="668720">
                <a:tc>
                  <a:txBody>
                    <a:bodyPr/>
                    <a:lstStyle/>
                    <a:p>
                      <a:r>
                        <a:rPr lang="tr-TR"/>
                        <a:t>130 and above</a:t>
                      </a:r>
                    </a:p>
                  </a:txBody>
                  <a:tcPr anchor="ctr"/>
                </a:tc>
                <a:tc>
                  <a:txBody>
                    <a:bodyPr/>
                    <a:lstStyle/>
                    <a:p>
                      <a:r>
                        <a:rPr lang="tr-TR"/>
                        <a:t>Very Superior</a:t>
                      </a:r>
                    </a:p>
                  </a:txBody>
                  <a:tcPr anchor="ctr"/>
                </a:tc>
                <a:extLst>
                  <a:ext uri="{0D108BD9-81ED-4DB2-BD59-A6C34878D82A}">
                    <a16:rowId xmlns:a16="http://schemas.microsoft.com/office/drawing/2014/main" val="2233769641"/>
                  </a:ext>
                </a:extLst>
              </a:tr>
              <a:tr h="668720">
                <a:tc>
                  <a:txBody>
                    <a:bodyPr/>
                    <a:lstStyle/>
                    <a:p>
                      <a:r>
                        <a:rPr lang="tr-TR"/>
                        <a:t>120–129</a:t>
                      </a:r>
                    </a:p>
                  </a:txBody>
                  <a:tcPr anchor="ctr"/>
                </a:tc>
                <a:tc>
                  <a:txBody>
                    <a:bodyPr/>
                    <a:lstStyle/>
                    <a:p>
                      <a:r>
                        <a:rPr lang="tr-TR"/>
                        <a:t>Superior</a:t>
                      </a:r>
                    </a:p>
                  </a:txBody>
                  <a:tcPr anchor="ctr"/>
                </a:tc>
                <a:extLst>
                  <a:ext uri="{0D108BD9-81ED-4DB2-BD59-A6C34878D82A}">
                    <a16:rowId xmlns:a16="http://schemas.microsoft.com/office/drawing/2014/main" val="3740499316"/>
                  </a:ext>
                </a:extLst>
              </a:tr>
              <a:tr h="668720">
                <a:tc>
                  <a:txBody>
                    <a:bodyPr/>
                    <a:lstStyle/>
                    <a:p>
                      <a:r>
                        <a:rPr lang="tr-TR"/>
                        <a:t>110–119</a:t>
                      </a:r>
                    </a:p>
                  </a:txBody>
                  <a:tcPr anchor="ctr"/>
                </a:tc>
                <a:tc>
                  <a:txBody>
                    <a:bodyPr/>
                    <a:lstStyle/>
                    <a:p>
                      <a:r>
                        <a:rPr lang="tr-TR"/>
                        <a:t>High Average</a:t>
                      </a:r>
                    </a:p>
                  </a:txBody>
                  <a:tcPr anchor="ctr"/>
                </a:tc>
                <a:extLst>
                  <a:ext uri="{0D108BD9-81ED-4DB2-BD59-A6C34878D82A}">
                    <a16:rowId xmlns:a16="http://schemas.microsoft.com/office/drawing/2014/main" val="2654283109"/>
                  </a:ext>
                </a:extLst>
              </a:tr>
              <a:tr h="668720">
                <a:tc>
                  <a:txBody>
                    <a:bodyPr/>
                    <a:lstStyle/>
                    <a:p>
                      <a:r>
                        <a:rPr lang="tr-TR"/>
                        <a:t>90–109</a:t>
                      </a:r>
                    </a:p>
                  </a:txBody>
                  <a:tcPr anchor="ctr"/>
                </a:tc>
                <a:tc>
                  <a:txBody>
                    <a:bodyPr/>
                    <a:lstStyle/>
                    <a:p>
                      <a:r>
                        <a:rPr lang="tr-TR"/>
                        <a:t>Average</a:t>
                      </a:r>
                    </a:p>
                  </a:txBody>
                  <a:tcPr anchor="ctr"/>
                </a:tc>
                <a:extLst>
                  <a:ext uri="{0D108BD9-81ED-4DB2-BD59-A6C34878D82A}">
                    <a16:rowId xmlns:a16="http://schemas.microsoft.com/office/drawing/2014/main" val="3439408850"/>
                  </a:ext>
                </a:extLst>
              </a:tr>
              <a:tr h="668720">
                <a:tc>
                  <a:txBody>
                    <a:bodyPr/>
                    <a:lstStyle/>
                    <a:p>
                      <a:r>
                        <a:rPr lang="tr-TR"/>
                        <a:t>80–89</a:t>
                      </a:r>
                    </a:p>
                  </a:txBody>
                  <a:tcPr anchor="ctr"/>
                </a:tc>
                <a:tc>
                  <a:txBody>
                    <a:bodyPr/>
                    <a:lstStyle/>
                    <a:p>
                      <a:r>
                        <a:rPr lang="tr-TR"/>
                        <a:t>Low Average</a:t>
                      </a:r>
                    </a:p>
                  </a:txBody>
                  <a:tcPr anchor="ctr"/>
                </a:tc>
                <a:extLst>
                  <a:ext uri="{0D108BD9-81ED-4DB2-BD59-A6C34878D82A}">
                    <a16:rowId xmlns:a16="http://schemas.microsoft.com/office/drawing/2014/main" val="202188070"/>
                  </a:ext>
                </a:extLst>
              </a:tr>
              <a:tr h="668720">
                <a:tc>
                  <a:txBody>
                    <a:bodyPr/>
                    <a:lstStyle/>
                    <a:p>
                      <a:r>
                        <a:rPr lang="tr-TR"/>
                        <a:t>70–79</a:t>
                      </a:r>
                    </a:p>
                  </a:txBody>
                  <a:tcPr anchor="ctr"/>
                </a:tc>
                <a:tc>
                  <a:txBody>
                    <a:bodyPr/>
                    <a:lstStyle/>
                    <a:p>
                      <a:r>
                        <a:rPr lang="tr-TR"/>
                        <a:t>Borderline</a:t>
                      </a:r>
                    </a:p>
                  </a:txBody>
                  <a:tcPr anchor="ctr"/>
                </a:tc>
                <a:extLst>
                  <a:ext uri="{0D108BD9-81ED-4DB2-BD59-A6C34878D82A}">
                    <a16:rowId xmlns:a16="http://schemas.microsoft.com/office/drawing/2014/main" val="900117530"/>
                  </a:ext>
                </a:extLst>
              </a:tr>
              <a:tr h="668720">
                <a:tc>
                  <a:txBody>
                    <a:bodyPr/>
                    <a:lstStyle/>
                    <a:p>
                      <a:r>
                        <a:rPr lang="tr-TR"/>
                        <a:t>69 and below</a:t>
                      </a:r>
                    </a:p>
                  </a:txBody>
                  <a:tcPr anchor="ctr"/>
                </a:tc>
                <a:tc>
                  <a:txBody>
                    <a:bodyPr/>
                    <a:lstStyle/>
                    <a:p>
                      <a:r>
                        <a:rPr lang="tr-TR" dirty="0"/>
                        <a:t>Extremely Low</a:t>
                      </a:r>
                    </a:p>
                  </a:txBody>
                  <a:tcPr anchor="ctr"/>
                </a:tc>
                <a:extLst>
                  <a:ext uri="{0D108BD9-81ED-4DB2-BD59-A6C34878D82A}">
                    <a16:rowId xmlns:a16="http://schemas.microsoft.com/office/drawing/2014/main" val="194212181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34030227"/>
              </p:ext>
            </p:extLst>
          </p:nvPr>
        </p:nvGraphicFramePr>
        <p:xfrm>
          <a:off x="6343650" y="439466"/>
          <a:ext cx="5600700" cy="6018484"/>
        </p:xfrm>
        <a:graphic>
          <a:graphicData uri="http://schemas.openxmlformats.org/drawingml/2006/table">
            <a:tbl>
              <a:tblPr>
                <a:tableStyleId>{7DF18680-E054-41AD-8BC1-D1AEF772440D}</a:tableStyleId>
              </a:tblPr>
              <a:tblGrid>
                <a:gridCol w="2800350">
                  <a:extLst>
                    <a:ext uri="{9D8B030D-6E8A-4147-A177-3AD203B41FA5}">
                      <a16:colId xmlns:a16="http://schemas.microsoft.com/office/drawing/2014/main" val="3328599480"/>
                    </a:ext>
                  </a:extLst>
                </a:gridCol>
                <a:gridCol w="2800350">
                  <a:extLst>
                    <a:ext uri="{9D8B030D-6E8A-4147-A177-3AD203B41FA5}">
                      <a16:colId xmlns:a16="http://schemas.microsoft.com/office/drawing/2014/main" val="467875825"/>
                    </a:ext>
                  </a:extLst>
                </a:gridCol>
              </a:tblGrid>
              <a:tr h="1057356">
                <a:tc gridSpan="2">
                  <a:txBody>
                    <a:bodyPr/>
                    <a:lstStyle/>
                    <a:p>
                      <a:pPr algn="ctr"/>
                      <a:r>
                        <a:rPr lang="en-US" sz="2000" b="1" dirty="0"/>
                        <a:t>Wechsler Intelligence Scale for Children–Fifth Edition (WISC-V) IQ classification</a:t>
                      </a:r>
                    </a:p>
                  </a:txBody>
                  <a:tcPr anchor="ctr"/>
                </a:tc>
                <a:tc hMerge="1">
                  <a:txBody>
                    <a:bodyPr/>
                    <a:lstStyle/>
                    <a:p>
                      <a:endParaRPr lang="tr-TR"/>
                    </a:p>
                  </a:txBody>
                  <a:tcPr/>
                </a:tc>
                <a:extLst>
                  <a:ext uri="{0D108BD9-81ED-4DB2-BD59-A6C34878D82A}">
                    <a16:rowId xmlns:a16="http://schemas.microsoft.com/office/drawing/2014/main" val="964685061"/>
                  </a:ext>
                </a:extLst>
              </a:tr>
              <a:tr h="620141">
                <a:tc>
                  <a:txBody>
                    <a:bodyPr/>
                    <a:lstStyle/>
                    <a:p>
                      <a:pPr algn="ctr"/>
                      <a:r>
                        <a:rPr lang="tr-TR" dirty="0">
                          <a:solidFill>
                            <a:schemeClr val="tx2"/>
                          </a:solidFill>
                        </a:rPr>
                        <a:t>IQ Range ("deviation IQ")</a:t>
                      </a:r>
                    </a:p>
                  </a:txBody>
                  <a:tcPr anchor="ctr"/>
                </a:tc>
                <a:tc>
                  <a:txBody>
                    <a:bodyPr/>
                    <a:lstStyle/>
                    <a:p>
                      <a:pPr algn="ctr"/>
                      <a:r>
                        <a:rPr lang="tr-TR" dirty="0">
                          <a:solidFill>
                            <a:schemeClr val="tx2"/>
                          </a:solidFill>
                        </a:rPr>
                        <a:t>IQ </a:t>
                      </a:r>
                      <a:r>
                        <a:rPr lang="tr-TR" dirty="0" smtClean="0">
                          <a:solidFill>
                            <a:schemeClr val="tx2"/>
                          </a:solidFill>
                        </a:rPr>
                        <a:t>Classification</a:t>
                      </a:r>
                      <a:endParaRPr lang="tr-TR" dirty="0">
                        <a:solidFill>
                          <a:schemeClr val="tx2"/>
                        </a:solidFill>
                      </a:endParaRPr>
                    </a:p>
                  </a:txBody>
                  <a:tcPr anchor="ctr"/>
                </a:tc>
                <a:extLst>
                  <a:ext uri="{0D108BD9-81ED-4DB2-BD59-A6C34878D82A}">
                    <a16:rowId xmlns:a16="http://schemas.microsoft.com/office/drawing/2014/main" val="859233558"/>
                  </a:ext>
                </a:extLst>
              </a:tr>
              <a:tr h="620141">
                <a:tc>
                  <a:txBody>
                    <a:bodyPr/>
                    <a:lstStyle/>
                    <a:p>
                      <a:r>
                        <a:rPr lang="tr-TR"/>
                        <a:t>130 and above</a:t>
                      </a:r>
                    </a:p>
                  </a:txBody>
                  <a:tcPr anchor="ctr"/>
                </a:tc>
                <a:tc>
                  <a:txBody>
                    <a:bodyPr/>
                    <a:lstStyle/>
                    <a:p>
                      <a:r>
                        <a:rPr lang="tr-TR"/>
                        <a:t>Extremely High</a:t>
                      </a:r>
                    </a:p>
                  </a:txBody>
                  <a:tcPr anchor="ctr"/>
                </a:tc>
                <a:extLst>
                  <a:ext uri="{0D108BD9-81ED-4DB2-BD59-A6C34878D82A}">
                    <a16:rowId xmlns:a16="http://schemas.microsoft.com/office/drawing/2014/main" val="3488891098"/>
                  </a:ext>
                </a:extLst>
              </a:tr>
              <a:tr h="620141">
                <a:tc>
                  <a:txBody>
                    <a:bodyPr/>
                    <a:lstStyle/>
                    <a:p>
                      <a:r>
                        <a:rPr lang="tr-TR"/>
                        <a:t>120–129</a:t>
                      </a:r>
                    </a:p>
                  </a:txBody>
                  <a:tcPr anchor="ctr"/>
                </a:tc>
                <a:tc>
                  <a:txBody>
                    <a:bodyPr/>
                    <a:lstStyle/>
                    <a:p>
                      <a:r>
                        <a:rPr lang="tr-TR"/>
                        <a:t>Very High</a:t>
                      </a:r>
                    </a:p>
                  </a:txBody>
                  <a:tcPr anchor="ctr"/>
                </a:tc>
                <a:extLst>
                  <a:ext uri="{0D108BD9-81ED-4DB2-BD59-A6C34878D82A}">
                    <a16:rowId xmlns:a16="http://schemas.microsoft.com/office/drawing/2014/main" val="40765324"/>
                  </a:ext>
                </a:extLst>
              </a:tr>
              <a:tr h="620141">
                <a:tc>
                  <a:txBody>
                    <a:bodyPr/>
                    <a:lstStyle/>
                    <a:p>
                      <a:r>
                        <a:rPr lang="tr-TR"/>
                        <a:t>110–119</a:t>
                      </a:r>
                    </a:p>
                  </a:txBody>
                  <a:tcPr anchor="ctr"/>
                </a:tc>
                <a:tc>
                  <a:txBody>
                    <a:bodyPr/>
                    <a:lstStyle/>
                    <a:p>
                      <a:r>
                        <a:rPr lang="tr-TR"/>
                        <a:t>High Average</a:t>
                      </a:r>
                    </a:p>
                  </a:txBody>
                  <a:tcPr anchor="ctr"/>
                </a:tc>
                <a:extLst>
                  <a:ext uri="{0D108BD9-81ED-4DB2-BD59-A6C34878D82A}">
                    <a16:rowId xmlns:a16="http://schemas.microsoft.com/office/drawing/2014/main" val="1120392985"/>
                  </a:ext>
                </a:extLst>
              </a:tr>
              <a:tr h="620141">
                <a:tc>
                  <a:txBody>
                    <a:bodyPr/>
                    <a:lstStyle/>
                    <a:p>
                      <a:r>
                        <a:rPr lang="tr-TR"/>
                        <a:t>90–109</a:t>
                      </a:r>
                    </a:p>
                  </a:txBody>
                  <a:tcPr anchor="ctr"/>
                </a:tc>
                <a:tc>
                  <a:txBody>
                    <a:bodyPr/>
                    <a:lstStyle/>
                    <a:p>
                      <a:r>
                        <a:rPr lang="tr-TR"/>
                        <a:t>Average</a:t>
                      </a:r>
                    </a:p>
                  </a:txBody>
                  <a:tcPr anchor="ctr"/>
                </a:tc>
                <a:extLst>
                  <a:ext uri="{0D108BD9-81ED-4DB2-BD59-A6C34878D82A}">
                    <a16:rowId xmlns:a16="http://schemas.microsoft.com/office/drawing/2014/main" val="3366380786"/>
                  </a:ext>
                </a:extLst>
              </a:tr>
              <a:tr h="620141">
                <a:tc>
                  <a:txBody>
                    <a:bodyPr/>
                    <a:lstStyle/>
                    <a:p>
                      <a:r>
                        <a:rPr lang="tr-TR"/>
                        <a:t>80–89</a:t>
                      </a:r>
                    </a:p>
                  </a:txBody>
                  <a:tcPr anchor="ctr"/>
                </a:tc>
                <a:tc>
                  <a:txBody>
                    <a:bodyPr/>
                    <a:lstStyle/>
                    <a:p>
                      <a:r>
                        <a:rPr lang="tr-TR"/>
                        <a:t>Low Average</a:t>
                      </a:r>
                    </a:p>
                  </a:txBody>
                  <a:tcPr anchor="ctr"/>
                </a:tc>
                <a:extLst>
                  <a:ext uri="{0D108BD9-81ED-4DB2-BD59-A6C34878D82A}">
                    <a16:rowId xmlns:a16="http://schemas.microsoft.com/office/drawing/2014/main" val="687478135"/>
                  </a:ext>
                </a:extLst>
              </a:tr>
              <a:tr h="620141">
                <a:tc>
                  <a:txBody>
                    <a:bodyPr/>
                    <a:lstStyle/>
                    <a:p>
                      <a:r>
                        <a:rPr lang="tr-TR"/>
                        <a:t>70–79</a:t>
                      </a:r>
                    </a:p>
                  </a:txBody>
                  <a:tcPr anchor="ctr"/>
                </a:tc>
                <a:tc>
                  <a:txBody>
                    <a:bodyPr/>
                    <a:lstStyle/>
                    <a:p>
                      <a:r>
                        <a:rPr lang="tr-TR"/>
                        <a:t>Very Low</a:t>
                      </a:r>
                    </a:p>
                  </a:txBody>
                  <a:tcPr anchor="ctr"/>
                </a:tc>
                <a:extLst>
                  <a:ext uri="{0D108BD9-81ED-4DB2-BD59-A6C34878D82A}">
                    <a16:rowId xmlns:a16="http://schemas.microsoft.com/office/drawing/2014/main" val="985995816"/>
                  </a:ext>
                </a:extLst>
              </a:tr>
              <a:tr h="620141">
                <a:tc>
                  <a:txBody>
                    <a:bodyPr/>
                    <a:lstStyle/>
                    <a:p>
                      <a:r>
                        <a:rPr lang="tr-TR"/>
                        <a:t>69 and below</a:t>
                      </a:r>
                    </a:p>
                  </a:txBody>
                  <a:tcPr anchor="ctr"/>
                </a:tc>
                <a:tc>
                  <a:txBody>
                    <a:bodyPr/>
                    <a:lstStyle/>
                    <a:p>
                      <a:r>
                        <a:rPr lang="tr-TR" dirty="0"/>
                        <a:t>Extremely Low</a:t>
                      </a:r>
                    </a:p>
                  </a:txBody>
                  <a:tcPr anchor="ctr"/>
                </a:tc>
                <a:extLst>
                  <a:ext uri="{0D108BD9-81ED-4DB2-BD59-A6C34878D82A}">
                    <a16:rowId xmlns:a16="http://schemas.microsoft.com/office/drawing/2014/main" val="1268019576"/>
                  </a:ext>
                </a:extLst>
              </a:tr>
            </a:tbl>
          </a:graphicData>
        </a:graphic>
      </p:graphicFrame>
    </p:spTree>
    <p:extLst>
      <p:ext uri="{BB962C8B-B14F-4D97-AF65-F5344CB8AC3E}">
        <p14:creationId xmlns:p14="http://schemas.microsoft.com/office/powerpoint/2010/main" val="2871198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75520" y="188640"/>
            <a:ext cx="8229600" cy="994122"/>
          </a:xfrm>
        </p:spPr>
        <p:txBody>
          <a:bodyPr/>
          <a:lstStyle/>
          <a:p>
            <a:r>
              <a:rPr lang="tr-TR" dirty="0"/>
              <a:t>Assessing </a:t>
            </a:r>
            <a:r>
              <a:rPr lang="tr-TR" dirty="0" smtClean="0"/>
              <a:t>intelligence in Turkish</a:t>
            </a:r>
            <a:endParaRPr lang="tr-TR" dirty="0"/>
          </a:p>
        </p:txBody>
      </p:sp>
      <p:sp>
        <p:nvSpPr>
          <p:cNvPr id="3" name="İçerik Yer Tutucusu 2"/>
          <p:cNvSpPr>
            <a:spLocks noGrp="1"/>
          </p:cNvSpPr>
          <p:nvPr>
            <p:ph idx="1"/>
          </p:nvPr>
        </p:nvSpPr>
        <p:spPr>
          <a:xfrm>
            <a:off x="365026" y="1196752"/>
            <a:ext cx="10588724" cy="5256584"/>
          </a:xfrm>
        </p:spPr>
        <p:txBody>
          <a:bodyPr>
            <a:normAutofit/>
          </a:bodyPr>
          <a:lstStyle/>
          <a:p>
            <a:pPr marL="0" indent="0">
              <a:buNone/>
            </a:pPr>
            <a:r>
              <a:rPr lang="tr-TR" dirty="0" smtClean="0"/>
              <a:t>2. </a:t>
            </a:r>
            <a:r>
              <a:rPr lang="tr-TR" dirty="0" err="1" smtClean="0"/>
              <a:t>Wechsler</a:t>
            </a:r>
            <a:r>
              <a:rPr lang="tr-TR" dirty="0" smtClean="0"/>
              <a:t> </a:t>
            </a:r>
            <a:r>
              <a:rPr lang="tr-TR" dirty="0" err="1" smtClean="0"/>
              <a:t>Intelligence</a:t>
            </a:r>
            <a:r>
              <a:rPr lang="tr-TR" dirty="0" smtClean="0"/>
              <a:t> </a:t>
            </a:r>
            <a:r>
              <a:rPr lang="tr-TR" dirty="0" err="1" smtClean="0"/>
              <a:t>Scale</a:t>
            </a:r>
            <a:r>
              <a:rPr lang="tr-TR" dirty="0" smtClean="0"/>
              <a:t> </a:t>
            </a:r>
            <a:r>
              <a:rPr lang="tr-TR" dirty="0" err="1" smtClean="0"/>
              <a:t>for</a:t>
            </a:r>
            <a:r>
              <a:rPr lang="tr-TR" dirty="0" smtClean="0"/>
              <a:t> </a:t>
            </a:r>
            <a:r>
              <a:rPr lang="tr-TR" dirty="0" err="1" smtClean="0"/>
              <a:t>Children</a:t>
            </a:r>
            <a:r>
              <a:rPr lang="tr-TR" dirty="0" smtClean="0"/>
              <a:t> - </a:t>
            </a:r>
            <a:r>
              <a:rPr lang="tr-TR" dirty="0" err="1" smtClean="0"/>
              <a:t>Revised</a:t>
            </a:r>
            <a:r>
              <a:rPr lang="tr-TR" dirty="0" smtClean="0"/>
              <a:t> (WISC-R)</a:t>
            </a:r>
          </a:p>
          <a:p>
            <a:pPr marL="731520" lvl="1" indent="-457200"/>
            <a:r>
              <a:rPr lang="tr-TR" dirty="0" err="1" smtClean="0"/>
              <a:t>Wechsler</a:t>
            </a:r>
            <a:r>
              <a:rPr lang="tr-TR" dirty="0" smtClean="0"/>
              <a:t> çocuklar için zeka ölçeği </a:t>
            </a:r>
          </a:p>
          <a:p>
            <a:pPr marL="731520" lvl="1" indent="-457200"/>
            <a:r>
              <a:rPr lang="tr-TR" dirty="0" smtClean="0"/>
              <a:t>1974 ilk orijinal yayın</a:t>
            </a:r>
          </a:p>
          <a:p>
            <a:pPr marL="731520" lvl="1" indent="-457200"/>
            <a:r>
              <a:rPr lang="tr-TR" dirty="0" smtClean="0"/>
              <a:t>1995 Türkçe adaptasyonu</a:t>
            </a:r>
          </a:p>
          <a:p>
            <a:pPr marL="731520" lvl="1" indent="-457200"/>
            <a:r>
              <a:rPr lang="tr-TR" dirty="0" smtClean="0"/>
              <a:t>6-16 yaş</a:t>
            </a:r>
          </a:p>
          <a:p>
            <a:pPr marL="731520" lvl="1" indent="-457200"/>
            <a:r>
              <a:rPr lang="tr-TR" dirty="0" smtClean="0"/>
              <a:t>Sözel / performans / toplam zeka bölümü puanı</a:t>
            </a:r>
          </a:p>
          <a:p>
            <a:pPr marL="731520" lvl="1" indent="-457200"/>
            <a:endParaRPr lang="tr-TR" dirty="0" smtClean="0"/>
          </a:p>
          <a:p>
            <a:pPr marL="731520" lvl="1" indent="-457200">
              <a:buAutoNum type="arabicPeriod"/>
            </a:pPr>
            <a:endParaRPr lang="tr-TR" dirty="0"/>
          </a:p>
          <a:p>
            <a:pPr marL="1097280" lvl="2" indent="-457200">
              <a:buAutoNum type="arabicPeriod"/>
            </a:pPr>
            <a:endParaRPr lang="tr-TR" dirty="0" smtClean="0"/>
          </a:p>
          <a:p>
            <a:pPr marL="1097280" lvl="2" indent="-457200">
              <a:buAutoNum type="arabicPeriod"/>
            </a:pPr>
            <a:endParaRPr lang="tr-TR" dirty="0" smtClean="0"/>
          </a:p>
          <a:p>
            <a:pPr marL="731520" lvl="1" indent="-457200">
              <a:buAutoNum type="arabicPeriod"/>
            </a:pPr>
            <a:endParaRPr lang="tr-TR" dirty="0" smtClean="0"/>
          </a:p>
        </p:txBody>
      </p:sp>
      <p:graphicFrame>
        <p:nvGraphicFramePr>
          <p:cNvPr id="6" name="Tablo 5"/>
          <p:cNvGraphicFramePr>
            <a:graphicFrameLocks noGrp="1"/>
          </p:cNvGraphicFramePr>
          <p:nvPr>
            <p:extLst>
              <p:ext uri="{D42A27DB-BD31-4B8C-83A1-F6EECF244321}">
                <p14:modId xmlns:p14="http://schemas.microsoft.com/office/powerpoint/2010/main" val="3767568253"/>
              </p:ext>
            </p:extLst>
          </p:nvPr>
        </p:nvGraphicFramePr>
        <p:xfrm>
          <a:off x="8060904" y="2078206"/>
          <a:ext cx="3888432" cy="4389120"/>
        </p:xfrm>
        <a:graphic>
          <a:graphicData uri="http://schemas.openxmlformats.org/drawingml/2006/table">
            <a:tbl>
              <a:tblPr firstRow="1" bandRow="1">
                <a:tableStyleId>{68D230F3-CF80-4859-8CE7-A43EE81993B5}</a:tableStyleId>
              </a:tblPr>
              <a:tblGrid>
                <a:gridCol w="1240150">
                  <a:extLst>
                    <a:ext uri="{9D8B030D-6E8A-4147-A177-3AD203B41FA5}">
                      <a16:colId xmlns:a16="http://schemas.microsoft.com/office/drawing/2014/main" val="20000"/>
                    </a:ext>
                  </a:extLst>
                </a:gridCol>
                <a:gridCol w="2648282">
                  <a:extLst>
                    <a:ext uri="{9D8B030D-6E8A-4147-A177-3AD203B41FA5}">
                      <a16:colId xmlns:a16="http://schemas.microsoft.com/office/drawing/2014/main" val="20001"/>
                    </a:ext>
                  </a:extLst>
                </a:gridCol>
              </a:tblGrid>
              <a:tr h="343837">
                <a:tc gridSpan="2">
                  <a:txBody>
                    <a:bodyPr/>
                    <a:lstStyle/>
                    <a:p>
                      <a:r>
                        <a:rPr lang="tr-TR" dirty="0" smtClean="0"/>
                        <a:t>Tanı amaçlı değerlendirme</a:t>
                      </a:r>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43837">
                <a:tc>
                  <a:txBody>
                    <a:bodyPr/>
                    <a:lstStyle/>
                    <a:p>
                      <a:r>
                        <a:rPr lang="tr-TR" dirty="0" smtClean="0"/>
                        <a:t>130</a:t>
                      </a:r>
                      <a:r>
                        <a:rPr lang="tr-TR" baseline="0" dirty="0" smtClean="0"/>
                        <a:t> &amp; üstü</a:t>
                      </a:r>
                      <a:endParaRPr lang="tr-TR" dirty="0"/>
                    </a:p>
                  </a:txBody>
                  <a:tcPr/>
                </a:tc>
                <a:tc>
                  <a:txBody>
                    <a:bodyPr/>
                    <a:lstStyle/>
                    <a:p>
                      <a:r>
                        <a:rPr lang="tr-TR" dirty="0" smtClean="0"/>
                        <a:t>Çok</a:t>
                      </a:r>
                      <a:r>
                        <a:rPr lang="tr-TR" baseline="0" dirty="0" smtClean="0"/>
                        <a:t> üstün</a:t>
                      </a:r>
                      <a:endParaRPr lang="tr-TR" dirty="0"/>
                    </a:p>
                  </a:txBody>
                  <a:tcPr/>
                </a:tc>
                <a:extLst>
                  <a:ext uri="{0D108BD9-81ED-4DB2-BD59-A6C34878D82A}">
                    <a16:rowId xmlns:a16="http://schemas.microsoft.com/office/drawing/2014/main" val="10001"/>
                  </a:ext>
                </a:extLst>
              </a:tr>
              <a:tr h="343837">
                <a:tc>
                  <a:txBody>
                    <a:bodyPr/>
                    <a:lstStyle/>
                    <a:p>
                      <a:r>
                        <a:rPr lang="tr-TR" dirty="0" smtClean="0"/>
                        <a:t>120 – 129  </a:t>
                      </a:r>
                      <a:endParaRPr lang="tr-TR" dirty="0"/>
                    </a:p>
                  </a:txBody>
                  <a:tcPr/>
                </a:tc>
                <a:tc>
                  <a:txBody>
                    <a:bodyPr/>
                    <a:lstStyle/>
                    <a:p>
                      <a:r>
                        <a:rPr lang="tr-TR" dirty="0" smtClean="0"/>
                        <a:t>Üstün</a:t>
                      </a:r>
                      <a:endParaRPr lang="tr-TR" dirty="0"/>
                    </a:p>
                  </a:txBody>
                  <a:tcPr/>
                </a:tc>
                <a:extLst>
                  <a:ext uri="{0D108BD9-81ED-4DB2-BD59-A6C34878D82A}">
                    <a16:rowId xmlns:a16="http://schemas.microsoft.com/office/drawing/2014/main" val="10002"/>
                  </a:ext>
                </a:extLst>
              </a:tr>
              <a:tr h="343837">
                <a:tc>
                  <a:txBody>
                    <a:bodyPr/>
                    <a:lstStyle/>
                    <a:p>
                      <a:r>
                        <a:rPr lang="tr-TR" dirty="0" smtClean="0"/>
                        <a:t>110</a:t>
                      </a:r>
                      <a:r>
                        <a:rPr lang="tr-TR" baseline="0" dirty="0" smtClean="0"/>
                        <a:t> – </a:t>
                      </a:r>
                      <a:r>
                        <a:rPr lang="tr-TR" dirty="0" smtClean="0"/>
                        <a:t>119 </a:t>
                      </a:r>
                    </a:p>
                  </a:txBody>
                  <a:tcPr/>
                </a:tc>
                <a:tc>
                  <a:txBody>
                    <a:bodyPr/>
                    <a:lstStyle/>
                    <a:p>
                      <a:r>
                        <a:rPr lang="tr-TR" dirty="0" smtClean="0"/>
                        <a:t>Yüksek normal</a:t>
                      </a:r>
                      <a:endParaRPr lang="tr-TR" dirty="0"/>
                    </a:p>
                  </a:txBody>
                  <a:tcPr/>
                </a:tc>
                <a:extLst>
                  <a:ext uri="{0D108BD9-81ED-4DB2-BD59-A6C34878D82A}">
                    <a16:rowId xmlns:a16="http://schemas.microsoft.com/office/drawing/2014/main" val="10003"/>
                  </a:ext>
                </a:extLst>
              </a:tr>
              <a:tr h="343837">
                <a:tc>
                  <a:txBody>
                    <a:bodyPr/>
                    <a:lstStyle/>
                    <a:p>
                      <a:r>
                        <a:rPr lang="tr-TR" dirty="0" smtClean="0"/>
                        <a:t>90</a:t>
                      </a:r>
                      <a:r>
                        <a:rPr lang="tr-TR" baseline="0" dirty="0" smtClean="0"/>
                        <a:t> – 109 </a:t>
                      </a:r>
                      <a:endParaRPr lang="tr-TR" dirty="0"/>
                    </a:p>
                  </a:txBody>
                  <a:tcPr/>
                </a:tc>
                <a:tc>
                  <a:txBody>
                    <a:bodyPr/>
                    <a:lstStyle/>
                    <a:p>
                      <a:r>
                        <a:rPr lang="tr-TR" dirty="0" smtClean="0"/>
                        <a:t>Normal</a:t>
                      </a:r>
                      <a:endParaRPr lang="tr-TR" dirty="0"/>
                    </a:p>
                  </a:txBody>
                  <a:tcPr/>
                </a:tc>
                <a:extLst>
                  <a:ext uri="{0D108BD9-81ED-4DB2-BD59-A6C34878D82A}">
                    <a16:rowId xmlns:a16="http://schemas.microsoft.com/office/drawing/2014/main" val="10004"/>
                  </a:ext>
                </a:extLst>
              </a:tr>
              <a:tr h="343837">
                <a:tc>
                  <a:txBody>
                    <a:bodyPr/>
                    <a:lstStyle/>
                    <a:p>
                      <a:r>
                        <a:rPr lang="tr-TR" dirty="0" smtClean="0"/>
                        <a:t>80 – 89 </a:t>
                      </a:r>
                      <a:endParaRPr lang="tr-TR" dirty="0"/>
                    </a:p>
                  </a:txBody>
                  <a:tcPr/>
                </a:tc>
                <a:tc>
                  <a:txBody>
                    <a:bodyPr/>
                    <a:lstStyle/>
                    <a:p>
                      <a:r>
                        <a:rPr lang="tr-TR" dirty="0" smtClean="0"/>
                        <a:t>Düşük normal</a:t>
                      </a:r>
                      <a:endParaRPr lang="tr-TR" dirty="0"/>
                    </a:p>
                  </a:txBody>
                  <a:tcPr/>
                </a:tc>
                <a:extLst>
                  <a:ext uri="{0D108BD9-81ED-4DB2-BD59-A6C34878D82A}">
                    <a16:rowId xmlns:a16="http://schemas.microsoft.com/office/drawing/2014/main" val="10005"/>
                  </a:ext>
                </a:extLst>
              </a:tr>
              <a:tr h="343837">
                <a:tc>
                  <a:txBody>
                    <a:bodyPr/>
                    <a:lstStyle/>
                    <a:p>
                      <a:r>
                        <a:rPr lang="tr-TR" dirty="0" smtClean="0"/>
                        <a:t>70 – 79</a:t>
                      </a:r>
                      <a:r>
                        <a:rPr lang="tr-TR" baseline="0" dirty="0" smtClean="0"/>
                        <a:t> </a:t>
                      </a:r>
                      <a:endParaRPr lang="tr-TR" dirty="0"/>
                    </a:p>
                  </a:txBody>
                  <a:tcPr/>
                </a:tc>
                <a:tc>
                  <a:txBody>
                    <a:bodyPr/>
                    <a:lstStyle/>
                    <a:p>
                      <a:r>
                        <a:rPr lang="tr-TR" dirty="0" smtClean="0"/>
                        <a:t>Sınır zeka</a:t>
                      </a:r>
                      <a:endParaRPr lang="tr-TR" dirty="0"/>
                    </a:p>
                  </a:txBody>
                  <a:tcPr/>
                </a:tc>
                <a:extLst>
                  <a:ext uri="{0D108BD9-81ED-4DB2-BD59-A6C34878D82A}">
                    <a16:rowId xmlns:a16="http://schemas.microsoft.com/office/drawing/2014/main" val="10006"/>
                  </a:ext>
                </a:extLst>
              </a:tr>
              <a:tr h="343837">
                <a:tc>
                  <a:txBody>
                    <a:bodyPr/>
                    <a:lstStyle/>
                    <a:p>
                      <a:r>
                        <a:rPr lang="tr-TR" dirty="0" smtClean="0"/>
                        <a:t>70 &amp; altı</a:t>
                      </a:r>
                      <a:endParaRPr lang="tr-TR" dirty="0"/>
                    </a:p>
                  </a:txBody>
                  <a:tcPr/>
                </a:tc>
                <a:tc>
                  <a:txBody>
                    <a:bodyPr/>
                    <a:lstStyle/>
                    <a:p>
                      <a:r>
                        <a:rPr lang="tr-TR" dirty="0" smtClean="0"/>
                        <a:t>Zihinsel engelli (z. e.)</a:t>
                      </a:r>
                      <a:endParaRPr lang="tr-TR" dirty="0"/>
                    </a:p>
                  </a:txBody>
                  <a:tcPr/>
                </a:tc>
                <a:extLst>
                  <a:ext uri="{0D108BD9-81ED-4DB2-BD59-A6C34878D82A}">
                    <a16:rowId xmlns:a16="http://schemas.microsoft.com/office/drawing/2014/main" val="10007"/>
                  </a:ext>
                </a:extLst>
              </a:tr>
              <a:tr h="343837">
                <a:tc>
                  <a:txBody>
                    <a:bodyPr/>
                    <a:lstStyle/>
                    <a:p>
                      <a:r>
                        <a:rPr lang="tr-TR" dirty="0" smtClean="0"/>
                        <a:t>50 – 70  </a:t>
                      </a:r>
                      <a:endParaRPr lang="tr-TR" dirty="0"/>
                    </a:p>
                  </a:txBody>
                  <a:tcPr/>
                </a:tc>
                <a:tc>
                  <a:txBody>
                    <a:bodyPr/>
                    <a:lstStyle/>
                    <a:p>
                      <a:r>
                        <a:rPr lang="tr-TR" dirty="0" smtClean="0"/>
                        <a:t>Hafif derecede</a:t>
                      </a:r>
                      <a:r>
                        <a:rPr lang="tr-TR" baseline="0" dirty="0" smtClean="0"/>
                        <a:t> z. e.</a:t>
                      </a:r>
                      <a:endParaRPr lang="tr-TR" dirty="0"/>
                    </a:p>
                  </a:txBody>
                  <a:tcPr/>
                </a:tc>
                <a:extLst>
                  <a:ext uri="{0D108BD9-81ED-4DB2-BD59-A6C34878D82A}">
                    <a16:rowId xmlns:a16="http://schemas.microsoft.com/office/drawing/2014/main" val="10008"/>
                  </a:ext>
                </a:extLst>
              </a:tr>
              <a:tr h="343837">
                <a:tc>
                  <a:txBody>
                    <a:bodyPr/>
                    <a:lstStyle/>
                    <a:p>
                      <a:r>
                        <a:rPr lang="tr-TR" dirty="0" smtClean="0"/>
                        <a:t>35</a:t>
                      </a:r>
                      <a:r>
                        <a:rPr lang="tr-TR" baseline="0" dirty="0" smtClean="0"/>
                        <a:t> </a:t>
                      </a:r>
                      <a:r>
                        <a:rPr lang="tr-TR" dirty="0" smtClean="0"/>
                        <a:t>– 50  </a:t>
                      </a:r>
                      <a:endParaRPr lang="tr-TR" dirty="0"/>
                    </a:p>
                  </a:txBody>
                  <a:tcPr/>
                </a:tc>
                <a:tc>
                  <a:txBody>
                    <a:bodyPr/>
                    <a:lstStyle/>
                    <a:p>
                      <a:r>
                        <a:rPr lang="tr-TR" dirty="0" smtClean="0"/>
                        <a:t>Orta derecede z.</a:t>
                      </a:r>
                      <a:r>
                        <a:rPr lang="tr-TR" baseline="0" dirty="0" smtClean="0"/>
                        <a:t> e.</a:t>
                      </a:r>
                      <a:endParaRPr lang="tr-TR" dirty="0"/>
                    </a:p>
                  </a:txBody>
                  <a:tcPr/>
                </a:tc>
                <a:extLst>
                  <a:ext uri="{0D108BD9-81ED-4DB2-BD59-A6C34878D82A}">
                    <a16:rowId xmlns:a16="http://schemas.microsoft.com/office/drawing/2014/main" val="10009"/>
                  </a:ext>
                </a:extLst>
              </a:tr>
              <a:tr h="343837">
                <a:tc>
                  <a:txBody>
                    <a:bodyPr/>
                    <a:lstStyle/>
                    <a:p>
                      <a:r>
                        <a:rPr lang="tr-TR" dirty="0" smtClean="0"/>
                        <a:t>20 – 35</a:t>
                      </a:r>
                      <a:endParaRPr lang="tr-TR" dirty="0"/>
                    </a:p>
                  </a:txBody>
                  <a:tcPr/>
                </a:tc>
                <a:tc>
                  <a:txBody>
                    <a:bodyPr/>
                    <a:lstStyle/>
                    <a:p>
                      <a:r>
                        <a:rPr lang="tr-TR" dirty="0" smtClean="0"/>
                        <a:t>Ağır derecede z.</a:t>
                      </a:r>
                      <a:r>
                        <a:rPr lang="tr-TR" baseline="0" dirty="0" smtClean="0"/>
                        <a:t> e. </a:t>
                      </a:r>
                      <a:endParaRPr lang="tr-TR" dirty="0"/>
                    </a:p>
                  </a:txBody>
                  <a:tcPr/>
                </a:tc>
                <a:extLst>
                  <a:ext uri="{0D108BD9-81ED-4DB2-BD59-A6C34878D82A}">
                    <a16:rowId xmlns:a16="http://schemas.microsoft.com/office/drawing/2014/main" val="10010"/>
                  </a:ext>
                </a:extLst>
              </a:tr>
              <a:tr h="343837">
                <a:tc>
                  <a:txBody>
                    <a:bodyPr/>
                    <a:lstStyle/>
                    <a:p>
                      <a:r>
                        <a:rPr lang="tr-TR" dirty="0" smtClean="0"/>
                        <a:t>20 &amp; altı</a:t>
                      </a:r>
                      <a:endParaRPr lang="tr-TR" dirty="0"/>
                    </a:p>
                  </a:txBody>
                  <a:tcPr/>
                </a:tc>
                <a:tc>
                  <a:txBody>
                    <a:bodyPr/>
                    <a:lstStyle/>
                    <a:p>
                      <a:r>
                        <a:rPr lang="tr-TR" dirty="0" smtClean="0"/>
                        <a:t>Çok ağır derecede</a:t>
                      </a:r>
                      <a:endParaRPr lang="tr-TR" dirty="0"/>
                    </a:p>
                  </a:txBody>
                  <a:tcPr/>
                </a:tc>
                <a:extLst>
                  <a:ext uri="{0D108BD9-81ED-4DB2-BD59-A6C34878D82A}">
                    <a16:rowId xmlns:a16="http://schemas.microsoft.com/office/drawing/2014/main" val="10011"/>
                  </a:ext>
                </a:extLst>
              </a:tr>
            </a:tbl>
          </a:graphicData>
        </a:graphic>
      </p:graphicFrame>
      <p:pic>
        <p:nvPicPr>
          <p:cNvPr id="2050" name="Picture 2" descr="C:\Documents and Settings\merve topcu\Desktop\Yeni Klasör (2)\WIS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3825044"/>
            <a:ext cx="3312790" cy="275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21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Assessing intelligence</a:t>
            </a:r>
          </a:p>
        </p:txBody>
      </p:sp>
      <p:sp>
        <p:nvSpPr>
          <p:cNvPr id="3" name="Content Placeholder 2"/>
          <p:cNvSpPr>
            <a:spLocks noGrp="1"/>
          </p:cNvSpPr>
          <p:nvPr>
            <p:ph idx="1"/>
          </p:nvPr>
        </p:nvSpPr>
        <p:spPr>
          <a:xfrm>
            <a:off x="457200" y="1690688"/>
            <a:ext cx="11334750" cy="4351338"/>
          </a:xfrm>
        </p:spPr>
        <p:txBody>
          <a:bodyPr>
            <a:normAutofit/>
          </a:bodyPr>
          <a:lstStyle/>
          <a:p>
            <a:r>
              <a:rPr lang="tr-TR" dirty="0" smtClean="0"/>
              <a:t>However recently, </a:t>
            </a:r>
            <a:r>
              <a:rPr lang="en-US" dirty="0" smtClean="0"/>
              <a:t>the </a:t>
            </a:r>
            <a:r>
              <a:rPr lang="en-US" dirty="0"/>
              <a:t>four index scores for the adult </a:t>
            </a:r>
            <a:r>
              <a:rPr lang="en-US" dirty="0" smtClean="0"/>
              <a:t>test</a:t>
            </a:r>
            <a:r>
              <a:rPr lang="tr-TR" dirty="0" smtClean="0"/>
              <a:t>s</a:t>
            </a:r>
            <a:r>
              <a:rPr lang="tr-TR" dirty="0"/>
              <a:t> </a:t>
            </a:r>
            <a:r>
              <a:rPr lang="tr-TR" dirty="0" smtClean="0"/>
              <a:t>(e.g.</a:t>
            </a:r>
            <a:r>
              <a:rPr lang="en-US" dirty="0" smtClean="0"/>
              <a:t>the WAIS-IV</a:t>
            </a:r>
            <a:r>
              <a:rPr lang="tr-TR" dirty="0" smtClean="0"/>
              <a:t>)</a:t>
            </a:r>
            <a:endParaRPr lang="tr-TR" dirty="0"/>
          </a:p>
          <a:p>
            <a:pPr lvl="1"/>
            <a:r>
              <a:rPr lang="en-US" dirty="0" smtClean="0"/>
              <a:t>Verbal </a:t>
            </a:r>
            <a:r>
              <a:rPr lang="en-US" dirty="0"/>
              <a:t>Comprehension (the ability to comprehend and use verbal material</a:t>
            </a:r>
            <a:r>
              <a:rPr lang="en-US" dirty="0" smtClean="0"/>
              <a:t>)</a:t>
            </a:r>
            <a:endParaRPr lang="tr-TR" dirty="0" smtClean="0"/>
          </a:p>
          <a:p>
            <a:pPr lvl="1"/>
            <a:r>
              <a:rPr lang="en-US" dirty="0" smtClean="0"/>
              <a:t>Perceptual </a:t>
            </a:r>
            <a:r>
              <a:rPr lang="en-US" dirty="0"/>
              <a:t>Reasoning (</a:t>
            </a:r>
            <a:r>
              <a:rPr lang="en-US" dirty="0" smtClean="0"/>
              <a:t>the</a:t>
            </a:r>
            <a:r>
              <a:rPr lang="tr-TR" dirty="0" smtClean="0"/>
              <a:t> </a:t>
            </a:r>
            <a:r>
              <a:rPr lang="en-US" dirty="0" smtClean="0"/>
              <a:t>ability </a:t>
            </a:r>
            <a:r>
              <a:rPr lang="en-US" dirty="0"/>
              <a:t>to use visually presented material</a:t>
            </a:r>
            <a:r>
              <a:rPr lang="en-US" dirty="0" smtClean="0"/>
              <a:t>)</a:t>
            </a:r>
            <a:endParaRPr lang="tr-TR" dirty="0" smtClean="0"/>
          </a:p>
          <a:p>
            <a:pPr lvl="1"/>
            <a:r>
              <a:rPr lang="en-US" dirty="0" smtClean="0"/>
              <a:t>Working </a:t>
            </a:r>
            <a:r>
              <a:rPr lang="en-US" dirty="0"/>
              <a:t>Memory (the ability to do timed tasks that </a:t>
            </a:r>
            <a:r>
              <a:rPr lang="en-US" dirty="0" smtClean="0"/>
              <a:t>require</a:t>
            </a:r>
            <a:r>
              <a:rPr lang="tr-TR" dirty="0" smtClean="0"/>
              <a:t> </a:t>
            </a:r>
            <a:r>
              <a:rPr lang="en-US" dirty="0" smtClean="0"/>
              <a:t>the </a:t>
            </a:r>
            <a:r>
              <a:rPr lang="en-US" dirty="0"/>
              <a:t>use of information in short-term memory</a:t>
            </a:r>
            <a:r>
              <a:rPr lang="en-US" dirty="0" smtClean="0"/>
              <a:t>)</a:t>
            </a:r>
            <a:endParaRPr lang="tr-TR" dirty="0" smtClean="0"/>
          </a:p>
          <a:p>
            <a:pPr lvl="1"/>
            <a:r>
              <a:rPr lang="en-US" dirty="0" smtClean="0"/>
              <a:t>Processing </a:t>
            </a:r>
            <a:r>
              <a:rPr lang="en-US" dirty="0"/>
              <a:t>Speed (the ability to quickly process </a:t>
            </a:r>
            <a:r>
              <a:rPr lang="en-US" dirty="0" smtClean="0"/>
              <a:t>and</a:t>
            </a:r>
            <a:r>
              <a:rPr lang="tr-TR" dirty="0" smtClean="0"/>
              <a:t> use </a:t>
            </a:r>
            <a:r>
              <a:rPr lang="tr-TR" dirty="0"/>
              <a:t>new information</a:t>
            </a:r>
            <a:r>
              <a:rPr lang="tr-TR" dirty="0" smtClean="0"/>
              <a:t>)</a:t>
            </a:r>
          </a:p>
          <a:p>
            <a:r>
              <a:rPr lang="en-US" dirty="0"/>
              <a:t>Implicitly, the Wechsler scales reflect a hierarchical </a:t>
            </a:r>
            <a:r>
              <a:rPr lang="en-US" dirty="0" smtClean="0"/>
              <a:t>model</a:t>
            </a:r>
            <a:endParaRPr lang="tr-TR" dirty="0" smtClean="0"/>
          </a:p>
          <a:p>
            <a:pPr lvl="1"/>
            <a:r>
              <a:rPr lang="en-US" dirty="0"/>
              <a:t>the separate abilities represented by the four index scores</a:t>
            </a:r>
            <a:endParaRPr lang="tr-TR" dirty="0" smtClean="0"/>
          </a:p>
        </p:txBody>
      </p:sp>
    </p:spTree>
    <p:extLst>
      <p:ext uri="{BB962C8B-B14F-4D97-AF65-F5344CB8AC3E}">
        <p14:creationId xmlns:p14="http://schemas.microsoft.com/office/powerpoint/2010/main" val="1903257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0"/>
            <a:ext cx="10515600" cy="1325563"/>
          </a:xfrm>
        </p:spPr>
        <p:txBody>
          <a:bodyPr/>
          <a:lstStyle/>
          <a:p>
            <a:pPr algn="ctr"/>
            <a:r>
              <a:rPr lang="tr-TR" dirty="0" smtClean="0"/>
              <a:t>Cognitive assessment </a:t>
            </a:r>
            <a:endParaRPr lang="tr-TR" dirty="0"/>
          </a:p>
        </p:txBody>
      </p:sp>
      <p:sp>
        <p:nvSpPr>
          <p:cNvPr id="3" name="Content Placeholder 2"/>
          <p:cNvSpPr>
            <a:spLocks noGrp="1"/>
          </p:cNvSpPr>
          <p:nvPr>
            <p:ph idx="1"/>
          </p:nvPr>
        </p:nvSpPr>
        <p:spPr>
          <a:xfrm>
            <a:off x="228600" y="1104900"/>
            <a:ext cx="11620500" cy="5562600"/>
          </a:xfrm>
        </p:spPr>
        <p:txBody>
          <a:bodyPr>
            <a:normAutofit/>
          </a:bodyPr>
          <a:lstStyle/>
          <a:p>
            <a:pPr>
              <a:lnSpc>
                <a:spcPct val="150000"/>
              </a:lnSpc>
            </a:pPr>
            <a:r>
              <a:rPr lang="tr-TR" sz="2400" dirty="0"/>
              <a:t>U</a:t>
            </a:r>
            <a:r>
              <a:rPr lang="en-US" sz="2400" dirty="0" err="1" smtClean="0"/>
              <a:t>sually</a:t>
            </a:r>
            <a:r>
              <a:rPr lang="en-US" sz="2400" dirty="0" smtClean="0"/>
              <a:t> </a:t>
            </a:r>
            <a:r>
              <a:rPr lang="en-US" sz="2400" dirty="0"/>
              <a:t>need to supplement the results from an intelligence test with information obtained on </a:t>
            </a:r>
            <a:r>
              <a:rPr lang="en-US" sz="2400" dirty="0" smtClean="0"/>
              <a:t>other</a:t>
            </a:r>
            <a:r>
              <a:rPr lang="tr-TR" sz="2400" dirty="0" smtClean="0"/>
              <a:t> </a:t>
            </a:r>
            <a:r>
              <a:rPr lang="en-US" sz="2400" dirty="0" smtClean="0"/>
              <a:t>tests </a:t>
            </a:r>
            <a:r>
              <a:rPr lang="en-US" sz="2400" dirty="0"/>
              <a:t>that address cognitive </a:t>
            </a:r>
            <a:r>
              <a:rPr lang="en-US" sz="2400" dirty="0" smtClean="0"/>
              <a:t>functioning</a:t>
            </a:r>
            <a:endParaRPr lang="tr-TR" dirty="0" smtClean="0"/>
          </a:p>
          <a:p>
            <a:pPr lvl="1">
              <a:lnSpc>
                <a:spcPct val="150000"/>
              </a:lnSpc>
            </a:pPr>
            <a:r>
              <a:rPr lang="tr-TR" dirty="0" smtClean="0"/>
              <a:t>In the book, said there are 2 commonly used tests</a:t>
            </a:r>
          </a:p>
          <a:p>
            <a:pPr marL="1371600" lvl="2" indent="-457200">
              <a:lnSpc>
                <a:spcPct val="150000"/>
              </a:lnSpc>
              <a:buFont typeface="+mj-lt"/>
              <a:buAutoNum type="arabicPeriod"/>
            </a:pPr>
            <a:r>
              <a:rPr lang="tr-TR" dirty="0" smtClean="0"/>
              <a:t> the </a:t>
            </a:r>
            <a:r>
              <a:rPr lang="tr-TR" dirty="0"/>
              <a:t>Wechsler Memory </a:t>
            </a:r>
            <a:r>
              <a:rPr lang="tr-TR" dirty="0" smtClean="0"/>
              <a:t>Scale–Third Edition </a:t>
            </a:r>
          </a:p>
          <a:p>
            <a:pPr lvl="3">
              <a:lnSpc>
                <a:spcPct val="150000"/>
              </a:lnSpc>
            </a:pPr>
            <a:r>
              <a:rPr lang="en-US" dirty="0"/>
              <a:t>a test that is typically used if there is a question of brain injury or brain dysfunction due </a:t>
            </a:r>
            <a:r>
              <a:rPr lang="en-US" dirty="0" smtClean="0"/>
              <a:t>to</a:t>
            </a:r>
            <a:r>
              <a:rPr lang="tr-TR" dirty="0" smtClean="0"/>
              <a:t> </a:t>
            </a:r>
            <a:r>
              <a:rPr lang="en-US" dirty="0" smtClean="0"/>
              <a:t>causes </a:t>
            </a:r>
            <a:r>
              <a:rPr lang="en-US" dirty="0"/>
              <a:t>such as dementias, temporal lobe epilepsy, or Parkinson’s </a:t>
            </a:r>
            <a:r>
              <a:rPr lang="en-US" dirty="0" smtClean="0"/>
              <a:t>disease</a:t>
            </a:r>
            <a:endParaRPr lang="tr-TR" dirty="0" smtClean="0"/>
          </a:p>
          <a:p>
            <a:pPr marL="1371600" lvl="2" indent="-457200">
              <a:lnSpc>
                <a:spcPct val="150000"/>
              </a:lnSpc>
              <a:buFont typeface="+mj-lt"/>
              <a:buAutoNum type="arabicPeriod"/>
            </a:pPr>
            <a:r>
              <a:rPr lang="en-US" dirty="0"/>
              <a:t>the Wechsler Individual Achievement Test–Second </a:t>
            </a:r>
            <a:r>
              <a:rPr lang="en-US" dirty="0" smtClean="0"/>
              <a:t>Edition</a:t>
            </a:r>
            <a:endParaRPr lang="tr-TR" dirty="0" smtClean="0"/>
          </a:p>
          <a:p>
            <a:pPr lvl="3">
              <a:lnSpc>
                <a:spcPct val="150000"/>
              </a:lnSpc>
            </a:pPr>
            <a:r>
              <a:rPr lang="tr-TR" dirty="0"/>
              <a:t>a standardized achievement </a:t>
            </a:r>
            <a:r>
              <a:rPr lang="tr-TR" dirty="0" smtClean="0"/>
              <a:t>test</a:t>
            </a:r>
          </a:p>
          <a:p>
            <a:pPr lvl="1">
              <a:lnSpc>
                <a:spcPct val="150000"/>
              </a:lnSpc>
            </a:pPr>
            <a:r>
              <a:rPr lang="tr-TR" dirty="0" smtClean="0"/>
              <a:t>But in Turkey frequent use ıf tests are changes!</a:t>
            </a:r>
          </a:p>
          <a:p>
            <a:pPr lvl="2">
              <a:lnSpc>
                <a:spcPct val="150000"/>
              </a:lnSpc>
            </a:pPr>
            <a:r>
              <a:rPr lang="tr-TR" dirty="0" smtClean="0"/>
              <a:t>Bilnot Bataryası</a:t>
            </a:r>
          </a:p>
          <a:p>
            <a:pPr lvl="2"/>
            <a:endParaRPr lang="tr-TR" dirty="0" smtClean="0"/>
          </a:p>
        </p:txBody>
      </p:sp>
    </p:spTree>
    <p:extLst>
      <p:ext uri="{BB962C8B-B14F-4D97-AF65-F5344CB8AC3E}">
        <p14:creationId xmlns:p14="http://schemas.microsoft.com/office/powerpoint/2010/main" val="129680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1"/>
            <a:ext cx="10515600" cy="673767"/>
          </a:xfrm>
        </p:spPr>
        <p:txBody>
          <a:bodyPr>
            <a:normAutofit fontScale="90000"/>
          </a:bodyPr>
          <a:lstStyle/>
          <a:p>
            <a:pPr algn="r"/>
            <a:r>
              <a:rPr lang="tr-TR" dirty="0" smtClean="0"/>
              <a:t>Cognitive assessment </a:t>
            </a:r>
            <a:endParaRPr lang="tr-TR" dirty="0"/>
          </a:p>
        </p:txBody>
      </p:sp>
      <p:sp>
        <p:nvSpPr>
          <p:cNvPr id="3" name="Content Placeholder 2"/>
          <p:cNvSpPr>
            <a:spLocks noGrp="1"/>
          </p:cNvSpPr>
          <p:nvPr>
            <p:ph idx="1"/>
          </p:nvPr>
        </p:nvSpPr>
        <p:spPr>
          <a:xfrm>
            <a:off x="228600" y="557463"/>
            <a:ext cx="11620500" cy="6047873"/>
          </a:xfrm>
        </p:spPr>
        <p:txBody>
          <a:bodyPr>
            <a:noAutofit/>
          </a:bodyPr>
          <a:lstStyle/>
          <a:p>
            <a:pPr marL="457200" indent="-457200">
              <a:buFont typeface="+mj-lt"/>
              <a:buAutoNum type="arabicPeriod"/>
            </a:pPr>
            <a:r>
              <a:rPr lang="en-US" sz="2000" dirty="0">
                <a:solidFill>
                  <a:srgbClr val="7030A0"/>
                </a:solidFill>
              </a:rPr>
              <a:t>The Mini–Mental State Examination (MMSE</a:t>
            </a:r>
            <a:r>
              <a:rPr lang="en-US" sz="2000" dirty="0" smtClean="0">
                <a:solidFill>
                  <a:srgbClr val="7030A0"/>
                </a:solidFill>
              </a:rPr>
              <a:t>)</a:t>
            </a:r>
            <a:endParaRPr lang="tr-TR" sz="2000" dirty="0" smtClean="0">
              <a:solidFill>
                <a:srgbClr val="7030A0"/>
              </a:solidFill>
            </a:endParaRPr>
          </a:p>
          <a:p>
            <a:pPr lvl="1"/>
            <a:r>
              <a:rPr lang="tr-TR" sz="1800" dirty="0" smtClean="0"/>
              <a:t>Mini-mental test </a:t>
            </a:r>
          </a:p>
          <a:p>
            <a:pPr marL="457200" indent="-457200">
              <a:buFont typeface="+mj-lt"/>
              <a:buAutoNum type="arabicPeriod"/>
            </a:pPr>
            <a:r>
              <a:rPr lang="tr-TR" sz="2000" dirty="0" smtClean="0">
                <a:solidFill>
                  <a:srgbClr val="7030A0"/>
                </a:solidFill>
              </a:rPr>
              <a:t>Bender </a:t>
            </a:r>
            <a:r>
              <a:rPr lang="tr-TR" sz="2000" dirty="0">
                <a:solidFill>
                  <a:srgbClr val="7030A0"/>
                </a:solidFill>
              </a:rPr>
              <a:t>Visual‐Motor Gestalt Test</a:t>
            </a:r>
            <a:endParaRPr lang="tr-TR" sz="2000" dirty="0" smtClean="0">
              <a:solidFill>
                <a:srgbClr val="7030A0"/>
              </a:solidFill>
            </a:endParaRPr>
          </a:p>
          <a:p>
            <a:pPr lvl="1"/>
            <a:r>
              <a:rPr lang="tr-TR" sz="2000" dirty="0" smtClean="0"/>
              <a:t>Bender-Gestalt </a:t>
            </a:r>
            <a:r>
              <a:rPr lang="tr-TR" sz="2000" dirty="0"/>
              <a:t>Görsel Motor algı </a:t>
            </a:r>
            <a:r>
              <a:rPr lang="tr-TR" sz="2000" dirty="0" smtClean="0"/>
              <a:t>testi</a:t>
            </a:r>
          </a:p>
          <a:p>
            <a:pPr marL="1188720" lvl="2" indent="-457200"/>
            <a:r>
              <a:rPr lang="tr-TR" sz="1800" dirty="0" smtClean="0"/>
              <a:t>Ages between (5:06 </a:t>
            </a:r>
            <a:r>
              <a:rPr lang="tr-TR" sz="1800" dirty="0"/>
              <a:t>– </a:t>
            </a:r>
            <a:r>
              <a:rPr lang="tr-TR" sz="1800" dirty="0" smtClean="0"/>
              <a:t>10:11)</a:t>
            </a:r>
          </a:p>
          <a:p>
            <a:pPr marL="1188720" lvl="2" indent="-457200"/>
            <a:r>
              <a:rPr lang="tr-TR" sz="1800" dirty="0" smtClean="0"/>
              <a:t>Aims gaining information about intelligence, regression (psychopathological &amp; personality effects, psychosis, simulation, organic brain damage) </a:t>
            </a:r>
            <a:endParaRPr lang="tr-TR" sz="1800" dirty="0"/>
          </a:p>
          <a:p>
            <a:pPr marL="457200" indent="-457200">
              <a:buFont typeface="+mj-lt"/>
              <a:buAutoNum type="arabicPeriod"/>
            </a:pPr>
            <a:r>
              <a:rPr lang="tr-TR" sz="2000" dirty="0" smtClean="0">
                <a:solidFill>
                  <a:srgbClr val="7030A0"/>
                </a:solidFill>
              </a:rPr>
              <a:t>Benton Visual </a:t>
            </a:r>
            <a:r>
              <a:rPr lang="tr-TR" sz="2000" dirty="0">
                <a:solidFill>
                  <a:srgbClr val="7030A0"/>
                </a:solidFill>
              </a:rPr>
              <a:t>R</a:t>
            </a:r>
            <a:r>
              <a:rPr lang="tr-TR" sz="2000" dirty="0" smtClean="0">
                <a:solidFill>
                  <a:srgbClr val="7030A0"/>
                </a:solidFill>
              </a:rPr>
              <a:t>etention </a:t>
            </a:r>
            <a:r>
              <a:rPr lang="tr-TR" sz="2000" dirty="0">
                <a:solidFill>
                  <a:srgbClr val="7030A0"/>
                </a:solidFill>
              </a:rPr>
              <a:t>T</a:t>
            </a:r>
            <a:r>
              <a:rPr lang="tr-TR" sz="2000" dirty="0" smtClean="0">
                <a:solidFill>
                  <a:srgbClr val="7030A0"/>
                </a:solidFill>
              </a:rPr>
              <a:t>est</a:t>
            </a:r>
          </a:p>
          <a:p>
            <a:pPr lvl="1"/>
            <a:r>
              <a:rPr lang="tr-TR" sz="2000" dirty="0" smtClean="0"/>
              <a:t>Benton </a:t>
            </a:r>
            <a:r>
              <a:rPr lang="tr-TR" sz="2000" dirty="0"/>
              <a:t>Visual Retention </a:t>
            </a:r>
            <a:r>
              <a:rPr lang="tr-TR" sz="2000" dirty="0" smtClean="0"/>
              <a:t>Test</a:t>
            </a:r>
          </a:p>
          <a:p>
            <a:pPr lvl="2"/>
            <a:r>
              <a:rPr lang="tr-TR" sz="1800" dirty="0" smtClean="0"/>
              <a:t>Problems w/ reminding  &amp; recognizing visual stimuli </a:t>
            </a:r>
          </a:p>
          <a:p>
            <a:pPr lvl="2"/>
            <a:r>
              <a:rPr lang="tr-TR" sz="1800" dirty="0" smtClean="0"/>
              <a:t>Cerebral cortex functioning &amp; academic achievement </a:t>
            </a:r>
          </a:p>
          <a:p>
            <a:pPr lvl="2"/>
            <a:r>
              <a:rPr lang="tr-TR" sz="1800" dirty="0" smtClean="0"/>
              <a:t>When w/out organic proof, gives information about individuals’ functioning despite hostility, apathy, paranoia, depressive symptoms &amp; autistic preoccupation</a:t>
            </a:r>
          </a:p>
          <a:p>
            <a:pPr lvl="3"/>
            <a:r>
              <a:rPr lang="tr-TR" sz="1600" dirty="0" smtClean="0"/>
              <a:t>Normal </a:t>
            </a:r>
            <a:r>
              <a:rPr lang="tr-TR" sz="1600" dirty="0"/>
              <a:t>&lt; </a:t>
            </a:r>
            <a:r>
              <a:rPr lang="tr-TR" sz="1600" dirty="0" smtClean="0"/>
              <a:t>depressive </a:t>
            </a:r>
            <a:r>
              <a:rPr lang="tr-TR" sz="1600" dirty="0"/>
              <a:t>&lt; </a:t>
            </a:r>
            <a:r>
              <a:rPr lang="tr-TR" sz="1600" dirty="0" smtClean="0"/>
              <a:t>Demantia in terms of omission &amp; size mistakes</a:t>
            </a:r>
            <a:endParaRPr lang="tr-TR" sz="1600" dirty="0"/>
          </a:p>
          <a:p>
            <a:pPr lvl="3"/>
            <a:r>
              <a:rPr lang="tr-TR" sz="1600" dirty="0" smtClean="0"/>
              <a:t>Normal </a:t>
            </a:r>
            <a:r>
              <a:rPr lang="tr-TR" sz="1600" dirty="0"/>
              <a:t>&lt; </a:t>
            </a:r>
            <a:r>
              <a:rPr lang="tr-TR" sz="1600" dirty="0" smtClean="0"/>
              <a:t>Schizophrenia in terms of distortion &amp; perseveration mistakes</a:t>
            </a:r>
          </a:p>
          <a:p>
            <a:pPr marL="457200" indent="-457200">
              <a:buFont typeface="+mj-lt"/>
              <a:buAutoNum type="arabicPeriod"/>
            </a:pPr>
            <a:r>
              <a:rPr lang="en-US" sz="2000" dirty="0" smtClean="0">
                <a:solidFill>
                  <a:srgbClr val="7030A0"/>
                </a:solidFill>
              </a:rPr>
              <a:t>The </a:t>
            </a:r>
            <a:r>
              <a:rPr lang="en-US" sz="2000" dirty="0">
                <a:solidFill>
                  <a:srgbClr val="7030A0"/>
                </a:solidFill>
              </a:rPr>
              <a:t>visual aural digit span test </a:t>
            </a:r>
            <a:endParaRPr lang="tr-TR" sz="2000" dirty="0" smtClean="0">
              <a:solidFill>
                <a:srgbClr val="7030A0"/>
              </a:solidFill>
            </a:endParaRPr>
          </a:p>
          <a:p>
            <a:pPr lvl="1"/>
            <a:r>
              <a:rPr lang="tr-TR" sz="2000" dirty="0" smtClean="0"/>
              <a:t>Görsel </a:t>
            </a:r>
            <a:r>
              <a:rPr lang="tr-TR" sz="2000" dirty="0"/>
              <a:t>işitsel sayı dizileri testi (GISD-B</a:t>
            </a:r>
            <a:r>
              <a:rPr lang="tr-TR" sz="2000" dirty="0" smtClean="0"/>
              <a:t>)</a:t>
            </a:r>
          </a:p>
          <a:p>
            <a:pPr lvl="2"/>
            <a:r>
              <a:rPr lang="tr-TR" sz="1800" dirty="0" smtClean="0"/>
              <a:t>Attention span &amp; memory capacity</a:t>
            </a:r>
          </a:p>
          <a:p>
            <a:pPr lvl="2"/>
            <a:r>
              <a:rPr lang="tr-TR" sz="1800" dirty="0" smtClean="0"/>
              <a:t>Add PANAS, BAI &amp; BDI when confused w/ anxiety</a:t>
            </a:r>
          </a:p>
          <a:p>
            <a:pPr lvl="2"/>
            <a:endParaRPr lang="tr-TR" dirty="0" smtClean="0"/>
          </a:p>
          <a:p>
            <a:pPr lvl="2"/>
            <a:endParaRPr lang="tr-TR" dirty="0" smtClean="0"/>
          </a:p>
          <a:p>
            <a:endParaRPr lang="tr-TR" sz="2000" dirty="0"/>
          </a:p>
        </p:txBody>
      </p:sp>
    </p:spTree>
    <p:extLst>
      <p:ext uri="{BB962C8B-B14F-4D97-AF65-F5344CB8AC3E}">
        <p14:creationId xmlns:p14="http://schemas.microsoft.com/office/powerpoint/2010/main" val="3463290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tr-TR" sz="6600" dirty="0" smtClean="0"/>
              <a:t>Assessment</a:t>
            </a:r>
            <a:endParaRPr lang="tr-TR" sz="6600" dirty="0"/>
          </a:p>
        </p:txBody>
      </p:sp>
      <p:sp>
        <p:nvSpPr>
          <p:cNvPr id="5" name="Text Placeholder 4"/>
          <p:cNvSpPr>
            <a:spLocks noGrp="1"/>
          </p:cNvSpPr>
          <p:nvPr>
            <p:ph type="body" idx="1"/>
          </p:nvPr>
        </p:nvSpPr>
        <p:spPr>
          <a:xfrm>
            <a:off x="831850" y="4802114"/>
            <a:ext cx="10515600" cy="1500187"/>
          </a:xfrm>
        </p:spPr>
        <p:txBody>
          <a:bodyPr>
            <a:normAutofit/>
          </a:bodyPr>
          <a:lstStyle/>
          <a:p>
            <a:pPr algn="r"/>
            <a:r>
              <a:rPr lang="tr-TR" sz="3600" dirty="0" smtClean="0"/>
              <a:t>Self-Report and </a:t>
            </a:r>
            <a:r>
              <a:rPr lang="tr-TR" sz="3600" dirty="0"/>
              <a:t>Projective Measures</a:t>
            </a:r>
          </a:p>
        </p:txBody>
      </p:sp>
    </p:spTree>
    <p:extLst>
      <p:ext uri="{BB962C8B-B14F-4D97-AF65-F5344CB8AC3E}">
        <p14:creationId xmlns:p14="http://schemas.microsoft.com/office/powerpoint/2010/main" val="2330789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186" y="0"/>
            <a:ext cx="10515600" cy="1325563"/>
          </a:xfrm>
        </p:spPr>
        <p:txBody>
          <a:bodyPr/>
          <a:lstStyle/>
          <a:p>
            <a:pPr algn="ctr"/>
            <a:r>
              <a:rPr lang="tr-TR" dirty="0" smtClean="0"/>
              <a:t>Personality Measures</a:t>
            </a:r>
            <a:endParaRPr lang="tr-TR" b="1" dirty="0"/>
          </a:p>
        </p:txBody>
      </p:sp>
      <p:sp>
        <p:nvSpPr>
          <p:cNvPr id="3" name="Content Placeholder 2"/>
          <p:cNvSpPr>
            <a:spLocks noGrp="1"/>
          </p:cNvSpPr>
          <p:nvPr>
            <p:ph idx="1"/>
          </p:nvPr>
        </p:nvSpPr>
        <p:spPr>
          <a:xfrm>
            <a:off x="148856" y="1148316"/>
            <a:ext cx="11844670" cy="5528931"/>
          </a:xfrm>
        </p:spPr>
        <p:txBody>
          <a:bodyPr>
            <a:normAutofit/>
          </a:bodyPr>
          <a:lstStyle/>
          <a:p>
            <a:pPr>
              <a:lnSpc>
                <a:spcPct val="100000"/>
              </a:lnSpc>
            </a:pPr>
            <a:r>
              <a:rPr lang="tr-TR" sz="2400" dirty="0" smtClean="0"/>
              <a:t> Aim is to understand differences </a:t>
            </a:r>
            <a:r>
              <a:rPr lang="tr-TR" sz="2400" dirty="0"/>
              <a:t>in personality </a:t>
            </a:r>
            <a:r>
              <a:rPr lang="tr-TR" sz="2400" dirty="0" smtClean="0"/>
              <a:t>and psychosocial functioning</a:t>
            </a:r>
          </a:p>
          <a:p>
            <a:pPr>
              <a:lnSpc>
                <a:spcPct val="100000"/>
              </a:lnSpc>
            </a:pPr>
            <a:r>
              <a:rPr lang="tr-TR" sz="2400" dirty="0" smtClean="0"/>
              <a:t>Personality </a:t>
            </a:r>
            <a:r>
              <a:rPr lang="tr-TR" sz="2400" dirty="0"/>
              <a:t>traits or </a:t>
            </a:r>
            <a:r>
              <a:rPr lang="tr-TR" sz="2400" dirty="0" smtClean="0"/>
              <a:t>dispositions</a:t>
            </a:r>
          </a:p>
          <a:p>
            <a:pPr lvl="1">
              <a:lnSpc>
                <a:spcPct val="100000"/>
              </a:lnSpc>
            </a:pPr>
            <a:r>
              <a:rPr lang="tr-TR" sz="2000" dirty="0"/>
              <a:t>a person’s tendency </a:t>
            </a:r>
            <a:r>
              <a:rPr lang="tr-TR" sz="2000" dirty="0" smtClean="0"/>
              <a:t>to </a:t>
            </a:r>
            <a:r>
              <a:rPr lang="en-US" sz="2000" dirty="0" smtClean="0"/>
              <a:t>consistently </a:t>
            </a:r>
            <a:r>
              <a:rPr lang="en-US" sz="2000" dirty="0"/>
              <a:t>behave in a specific </a:t>
            </a:r>
            <a:r>
              <a:rPr lang="en-US" sz="2000" dirty="0" smtClean="0"/>
              <a:t>way</a:t>
            </a:r>
            <a:endParaRPr lang="tr-TR" sz="2000" dirty="0" smtClean="0"/>
          </a:p>
          <a:p>
            <a:pPr lvl="2">
              <a:lnSpc>
                <a:spcPct val="100000"/>
              </a:lnSpc>
            </a:pPr>
            <a:r>
              <a:rPr lang="tr-TR" sz="1800" dirty="0" smtClean="0"/>
              <a:t>E.g., ‘Describe yourself w/ 5 words?’</a:t>
            </a:r>
          </a:p>
          <a:p>
            <a:pPr>
              <a:lnSpc>
                <a:spcPct val="100000"/>
              </a:lnSpc>
            </a:pPr>
            <a:r>
              <a:rPr lang="tr-TR" sz="2400" dirty="0" smtClean="0"/>
              <a:t>Personality </a:t>
            </a:r>
            <a:r>
              <a:rPr lang="en-US" sz="2400" dirty="0" smtClean="0"/>
              <a:t>theorists </a:t>
            </a:r>
            <a:r>
              <a:rPr lang="en-US" sz="2400" dirty="0"/>
              <a:t>and researchers work to determine the influences of </a:t>
            </a:r>
            <a:r>
              <a:rPr lang="en-US" sz="2400" dirty="0">
                <a:solidFill>
                  <a:srgbClr val="7030A0"/>
                </a:solidFill>
              </a:rPr>
              <a:t>genetics</a:t>
            </a:r>
            <a:r>
              <a:rPr lang="en-US" sz="2400" dirty="0"/>
              <a:t> and </a:t>
            </a:r>
            <a:r>
              <a:rPr lang="en-US" sz="2400" dirty="0">
                <a:solidFill>
                  <a:srgbClr val="7030A0"/>
                </a:solidFill>
              </a:rPr>
              <a:t>life experiences </a:t>
            </a:r>
            <a:r>
              <a:rPr lang="en-US" sz="2400" dirty="0"/>
              <a:t>on </a:t>
            </a:r>
            <a:r>
              <a:rPr lang="en-US" sz="2400" dirty="0" smtClean="0"/>
              <a:t>the</a:t>
            </a:r>
            <a:r>
              <a:rPr lang="tr-TR" sz="2400" dirty="0" smtClean="0"/>
              <a:t> </a:t>
            </a:r>
            <a:r>
              <a:rPr lang="en-US" sz="2400" dirty="0" smtClean="0"/>
              <a:t>development </a:t>
            </a:r>
            <a:r>
              <a:rPr lang="en-US" sz="2400" dirty="0"/>
              <a:t>and expression of </a:t>
            </a:r>
            <a:r>
              <a:rPr lang="en-US" sz="2400" dirty="0" smtClean="0"/>
              <a:t>traits</a:t>
            </a:r>
            <a:endParaRPr lang="tr-TR" sz="2400" dirty="0" smtClean="0"/>
          </a:p>
          <a:p>
            <a:pPr>
              <a:lnSpc>
                <a:spcPct val="100000"/>
              </a:lnSpc>
            </a:pPr>
            <a:r>
              <a:rPr lang="en-US" sz="2400" dirty="0"/>
              <a:t>Most personality measures are based on self-report </a:t>
            </a:r>
            <a:r>
              <a:rPr lang="en-US" sz="2400" dirty="0" smtClean="0"/>
              <a:t>data</a:t>
            </a:r>
            <a:endParaRPr lang="en-US" sz="2400" dirty="0"/>
          </a:p>
          <a:p>
            <a:pPr lvl="1">
              <a:lnSpc>
                <a:spcPct val="100000"/>
              </a:lnSpc>
            </a:pPr>
            <a:r>
              <a:rPr lang="en-US" sz="2000" dirty="0"/>
              <a:t>are often called objective personality </a:t>
            </a:r>
            <a:r>
              <a:rPr lang="en-US" sz="2000" dirty="0" smtClean="0"/>
              <a:t>tests</a:t>
            </a:r>
            <a:r>
              <a:rPr lang="tr-TR" sz="2000" dirty="0"/>
              <a:t> </a:t>
            </a:r>
            <a:r>
              <a:rPr lang="en-US" sz="2000" dirty="0" smtClean="0"/>
              <a:t>because they can be scored objectively </a:t>
            </a:r>
            <a:endParaRPr lang="tr-TR" sz="2000" dirty="0" smtClean="0"/>
          </a:p>
          <a:p>
            <a:pPr lvl="2">
              <a:lnSpc>
                <a:spcPct val="100000"/>
              </a:lnSpc>
            </a:pPr>
            <a:r>
              <a:rPr lang="en-US" sz="1800" dirty="0" smtClean="0"/>
              <a:t>i.e., the same scoring</a:t>
            </a:r>
            <a:r>
              <a:rPr lang="tr-TR" sz="1800" dirty="0" smtClean="0"/>
              <a:t>  system </a:t>
            </a:r>
            <a:r>
              <a:rPr lang="tr-TR" sz="1800" dirty="0"/>
              <a:t>is always </a:t>
            </a:r>
            <a:r>
              <a:rPr lang="tr-TR" sz="1800" dirty="0" smtClean="0"/>
              <a:t>used</a:t>
            </a:r>
          </a:p>
          <a:p>
            <a:pPr>
              <a:lnSpc>
                <a:spcPct val="100000"/>
              </a:lnSpc>
            </a:pPr>
            <a:r>
              <a:rPr lang="tr-TR" sz="2400" dirty="0"/>
              <a:t>B</a:t>
            </a:r>
            <a:r>
              <a:rPr lang="en-US" sz="2400" dirty="0" err="1" smtClean="0"/>
              <a:t>ehavior</a:t>
            </a:r>
            <a:r>
              <a:rPr lang="en-US" sz="2400" dirty="0" smtClean="0"/>
              <a:t> </a:t>
            </a:r>
            <a:r>
              <a:rPr lang="en-US" sz="2400" dirty="0"/>
              <a:t>checklists or symptom checklists are designed to provide information about </a:t>
            </a:r>
            <a:r>
              <a:rPr lang="en-US" sz="2400" dirty="0" smtClean="0"/>
              <a:t>the</a:t>
            </a:r>
            <a:r>
              <a:rPr lang="tr-TR" sz="2400" dirty="0" smtClean="0"/>
              <a:t> n</a:t>
            </a:r>
            <a:r>
              <a:rPr lang="en-US" sz="2400" dirty="0" err="1" smtClean="0"/>
              <a:t>ature</a:t>
            </a:r>
            <a:r>
              <a:rPr lang="en-US" sz="2400" dirty="0" smtClean="0"/>
              <a:t> </a:t>
            </a:r>
            <a:r>
              <a:rPr lang="en-US" sz="2400" dirty="0"/>
              <a:t>of an individual’s experience and the frequency or severity of the experience</a:t>
            </a:r>
            <a:endParaRPr lang="tr-TR" sz="2400" dirty="0" smtClean="0"/>
          </a:p>
          <a:p>
            <a:pPr lvl="1">
              <a:lnSpc>
                <a:spcPct val="100000"/>
              </a:lnSpc>
            </a:pPr>
            <a:r>
              <a:rPr lang="en-US" sz="2000" dirty="0" smtClean="0"/>
              <a:t>e.g</a:t>
            </a:r>
            <a:r>
              <a:rPr lang="en-US" sz="2000" dirty="0"/>
              <a:t>., psychological distress, mood states, and feared </a:t>
            </a:r>
            <a:r>
              <a:rPr lang="en-US" sz="2000" dirty="0" smtClean="0"/>
              <a:t>situations</a:t>
            </a:r>
            <a:endParaRPr lang="tr-TR" sz="2000" dirty="0" smtClean="0"/>
          </a:p>
          <a:p>
            <a:pPr>
              <a:lnSpc>
                <a:spcPct val="100000"/>
              </a:lnSpc>
            </a:pPr>
            <a:r>
              <a:rPr lang="tr-TR" sz="2400" dirty="0"/>
              <a:t>Projective personality tests</a:t>
            </a:r>
            <a:endParaRPr lang="tr-TR" sz="2400" dirty="0" smtClean="0"/>
          </a:p>
          <a:p>
            <a:endParaRPr lang="tr-TR" dirty="0" smtClean="0"/>
          </a:p>
          <a:p>
            <a:pPr lvl="1"/>
            <a:endParaRPr lang="tr-TR" dirty="0"/>
          </a:p>
        </p:txBody>
      </p:sp>
    </p:spTree>
    <p:extLst>
      <p:ext uri="{BB962C8B-B14F-4D97-AF65-F5344CB8AC3E}">
        <p14:creationId xmlns:p14="http://schemas.microsoft.com/office/powerpoint/2010/main" val="2911905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Personality Measures</a:t>
            </a:r>
            <a:endParaRPr lang="tr-TR" dirty="0"/>
          </a:p>
        </p:txBody>
      </p:sp>
      <p:sp>
        <p:nvSpPr>
          <p:cNvPr id="3" name="Content Placeholder 2"/>
          <p:cNvSpPr>
            <a:spLocks noGrp="1"/>
          </p:cNvSpPr>
          <p:nvPr>
            <p:ph idx="1"/>
          </p:nvPr>
        </p:nvSpPr>
        <p:spPr>
          <a:xfrm>
            <a:off x="396948" y="1499302"/>
            <a:ext cx="11398103" cy="4816438"/>
          </a:xfrm>
        </p:spPr>
        <p:txBody>
          <a:bodyPr>
            <a:normAutofit lnSpcReduction="10000"/>
          </a:bodyPr>
          <a:lstStyle/>
          <a:p>
            <a:pPr>
              <a:lnSpc>
                <a:spcPct val="150000"/>
              </a:lnSpc>
            </a:pPr>
            <a:r>
              <a:rPr lang="tr-TR" dirty="0"/>
              <a:t>T</a:t>
            </a:r>
            <a:r>
              <a:rPr lang="tr-TR" dirty="0" smtClean="0"/>
              <a:t>he person–situation debate</a:t>
            </a:r>
          </a:p>
          <a:p>
            <a:pPr lvl="1">
              <a:lnSpc>
                <a:spcPct val="150000"/>
              </a:lnSpc>
            </a:pPr>
            <a:r>
              <a:rPr lang="en-US" dirty="0"/>
              <a:t>what if </a:t>
            </a:r>
            <a:r>
              <a:rPr lang="en-US" dirty="0" smtClean="0"/>
              <a:t>stability </a:t>
            </a:r>
            <a:r>
              <a:rPr lang="en-US" dirty="0"/>
              <a:t>is illusory</a:t>
            </a:r>
            <a:r>
              <a:rPr lang="en-US" dirty="0" smtClean="0"/>
              <a:t>?</a:t>
            </a:r>
            <a:endParaRPr lang="tr-TR" dirty="0" smtClean="0"/>
          </a:p>
          <a:p>
            <a:pPr>
              <a:lnSpc>
                <a:spcPct val="150000"/>
              </a:lnSpc>
            </a:pPr>
            <a:r>
              <a:rPr lang="tr-TR" dirty="0"/>
              <a:t>T</a:t>
            </a:r>
            <a:r>
              <a:rPr lang="en-US" dirty="0" smtClean="0"/>
              <a:t>he </a:t>
            </a:r>
            <a:r>
              <a:rPr lang="en-US" dirty="0"/>
              <a:t>clinical value of personality </a:t>
            </a:r>
            <a:r>
              <a:rPr lang="en-US" dirty="0" smtClean="0"/>
              <a:t>measures</a:t>
            </a:r>
            <a:endParaRPr lang="tr-TR" dirty="0" smtClean="0"/>
          </a:p>
          <a:p>
            <a:pPr>
              <a:lnSpc>
                <a:spcPct val="150000"/>
              </a:lnSpc>
            </a:pPr>
            <a:r>
              <a:rPr lang="tr-TR" dirty="0"/>
              <a:t>T</a:t>
            </a:r>
            <a:r>
              <a:rPr lang="en-US" dirty="0" smtClean="0"/>
              <a:t>he </a:t>
            </a:r>
            <a:r>
              <a:rPr lang="en-US" dirty="0"/>
              <a:t>power of situational influences and those arguing for the power </a:t>
            </a:r>
            <a:r>
              <a:rPr lang="en-US" dirty="0" smtClean="0"/>
              <a:t>of</a:t>
            </a:r>
            <a:r>
              <a:rPr lang="tr-TR" dirty="0" smtClean="0"/>
              <a:t> personality </a:t>
            </a:r>
            <a:r>
              <a:rPr lang="tr-TR" dirty="0"/>
              <a:t>were both </a:t>
            </a:r>
            <a:r>
              <a:rPr lang="tr-TR" dirty="0" smtClean="0"/>
              <a:t>correct</a:t>
            </a:r>
          </a:p>
          <a:p>
            <a:pPr>
              <a:lnSpc>
                <a:spcPct val="150000"/>
              </a:lnSpc>
            </a:pPr>
            <a:r>
              <a:rPr lang="en-US" dirty="0"/>
              <a:t>both situational characteristics and personality characteristics can enhance </a:t>
            </a:r>
            <a:r>
              <a:rPr lang="en-US" dirty="0" smtClean="0"/>
              <a:t>the</a:t>
            </a:r>
            <a:r>
              <a:rPr lang="tr-TR" dirty="0" smtClean="0"/>
              <a:t> prediction </a:t>
            </a:r>
            <a:r>
              <a:rPr lang="tr-TR" dirty="0"/>
              <a:t>of human </a:t>
            </a:r>
            <a:r>
              <a:rPr lang="tr-TR" dirty="0" smtClean="0"/>
              <a:t>behavior</a:t>
            </a:r>
          </a:p>
          <a:p>
            <a:endParaRPr lang="tr-TR" dirty="0" smtClean="0"/>
          </a:p>
          <a:p>
            <a:endParaRPr lang="tr-TR" dirty="0"/>
          </a:p>
        </p:txBody>
      </p:sp>
    </p:spTree>
    <p:extLst>
      <p:ext uri="{BB962C8B-B14F-4D97-AF65-F5344CB8AC3E}">
        <p14:creationId xmlns:p14="http://schemas.microsoft.com/office/powerpoint/2010/main" val="3831886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Personality Measures</a:t>
            </a:r>
          </a:p>
        </p:txBody>
      </p:sp>
      <p:sp>
        <p:nvSpPr>
          <p:cNvPr id="3" name="Content Placeholder 2"/>
          <p:cNvSpPr>
            <a:spLocks noGrp="1"/>
          </p:cNvSpPr>
          <p:nvPr>
            <p:ph idx="1"/>
          </p:nvPr>
        </p:nvSpPr>
        <p:spPr/>
        <p:txBody>
          <a:bodyPr/>
          <a:lstStyle/>
          <a:p>
            <a:pPr>
              <a:lnSpc>
                <a:spcPct val="150000"/>
              </a:lnSpc>
            </a:pPr>
            <a:r>
              <a:rPr lang="tr-TR" sz="2400" dirty="0" smtClean="0"/>
              <a:t>Self-presentatıon biases</a:t>
            </a:r>
          </a:p>
          <a:p>
            <a:pPr lvl="1">
              <a:lnSpc>
                <a:spcPct val="150000"/>
              </a:lnSpc>
            </a:pPr>
            <a:r>
              <a:rPr lang="en-US" sz="2000" dirty="0" smtClean="0"/>
              <a:t>deliberately underemphasized or overemphasized physical</a:t>
            </a:r>
            <a:r>
              <a:rPr lang="tr-TR" sz="2000" dirty="0" smtClean="0"/>
              <a:t> </a:t>
            </a:r>
            <a:r>
              <a:rPr lang="en-US" sz="2000" dirty="0" smtClean="0"/>
              <a:t>problems or emotional difficulties that you were experiencing</a:t>
            </a:r>
            <a:endParaRPr lang="tr-TR" sz="2000" dirty="0" smtClean="0"/>
          </a:p>
          <a:p>
            <a:pPr lvl="1">
              <a:lnSpc>
                <a:spcPct val="150000"/>
              </a:lnSpc>
            </a:pPr>
            <a:r>
              <a:rPr lang="tr-TR" sz="2000" dirty="0" smtClean="0"/>
              <a:t>Faking good / faking bad (malingering) / inconsistent or random responding</a:t>
            </a:r>
          </a:p>
          <a:p>
            <a:pPr lvl="1">
              <a:lnSpc>
                <a:spcPct val="150000"/>
              </a:lnSpc>
            </a:pPr>
            <a:r>
              <a:rPr lang="tr-TR" sz="2000" dirty="0" smtClean="0"/>
              <a:t>Validity scales in personality tests</a:t>
            </a:r>
          </a:p>
          <a:p>
            <a:pPr>
              <a:lnSpc>
                <a:spcPct val="150000"/>
              </a:lnSpc>
            </a:pPr>
            <a:r>
              <a:rPr lang="en-US" sz="2400" dirty="0" smtClean="0"/>
              <a:t>To avoid the problem of intentional misrepresentation</a:t>
            </a:r>
            <a:r>
              <a:rPr lang="tr-TR" sz="2400" dirty="0" smtClean="0"/>
              <a:t>, projective personality tests used bc of ambiguous nature of the test</a:t>
            </a:r>
          </a:p>
        </p:txBody>
      </p:sp>
    </p:spTree>
    <p:extLst>
      <p:ext uri="{BB962C8B-B14F-4D97-AF65-F5344CB8AC3E}">
        <p14:creationId xmlns:p14="http://schemas.microsoft.com/office/powerpoint/2010/main" val="15409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Aim of psychological assessment</a:t>
            </a:r>
            <a:endParaRPr lang="tr-TR" dirty="0"/>
          </a:p>
        </p:txBody>
      </p:sp>
      <p:sp>
        <p:nvSpPr>
          <p:cNvPr id="3" name="Content Placeholder 2"/>
          <p:cNvSpPr>
            <a:spLocks noGrp="1"/>
          </p:cNvSpPr>
          <p:nvPr>
            <p:ph idx="1"/>
          </p:nvPr>
        </p:nvSpPr>
        <p:spPr/>
        <p:txBody>
          <a:bodyPr>
            <a:normAutofit/>
          </a:bodyPr>
          <a:lstStyle/>
          <a:p>
            <a:r>
              <a:rPr lang="tr-TR" dirty="0"/>
              <a:t>Assessment-Focused Services </a:t>
            </a:r>
            <a:endParaRPr lang="tr-TR" dirty="0" smtClean="0"/>
          </a:p>
          <a:p>
            <a:pPr lvl="1"/>
            <a:r>
              <a:rPr lang="en-US" dirty="0" smtClean="0"/>
              <a:t>initiated </a:t>
            </a:r>
            <a:r>
              <a:rPr lang="en-US" dirty="0"/>
              <a:t>to answer basic questions about the person’s current </a:t>
            </a:r>
            <a:r>
              <a:rPr lang="en-US" dirty="0" smtClean="0"/>
              <a:t>functioning</a:t>
            </a:r>
            <a:endParaRPr lang="tr-TR" dirty="0" smtClean="0"/>
          </a:p>
          <a:p>
            <a:pPr lvl="1"/>
            <a:r>
              <a:rPr lang="en-US" dirty="0"/>
              <a:t>provide recommendations for remediation of problems</a:t>
            </a:r>
            <a:endParaRPr lang="tr-TR" dirty="0" smtClean="0"/>
          </a:p>
          <a:p>
            <a:pPr lvl="1"/>
            <a:r>
              <a:rPr lang="en-US" dirty="0"/>
              <a:t>provide an opinion on whether the person’s current level of functioning is substantially </a:t>
            </a:r>
            <a:r>
              <a:rPr lang="en-US" dirty="0" smtClean="0"/>
              <a:t>different</a:t>
            </a:r>
            <a:r>
              <a:rPr lang="tr-TR" dirty="0" smtClean="0"/>
              <a:t> </a:t>
            </a:r>
            <a:r>
              <a:rPr lang="en-US" dirty="0" smtClean="0"/>
              <a:t>from </a:t>
            </a:r>
            <a:r>
              <a:rPr lang="en-US" dirty="0"/>
              <a:t>a prior level of functioning </a:t>
            </a:r>
            <a:endParaRPr lang="tr-TR" dirty="0" smtClean="0"/>
          </a:p>
          <a:p>
            <a:pPr lvl="2"/>
            <a:r>
              <a:rPr lang="tr-TR" dirty="0" smtClean="0"/>
              <a:t>E</a:t>
            </a:r>
            <a:r>
              <a:rPr lang="en-US" dirty="0" smtClean="0"/>
              <a:t>.g</a:t>
            </a:r>
            <a:r>
              <a:rPr lang="en-US" dirty="0"/>
              <a:t>., before a car accident or a work-related </a:t>
            </a:r>
            <a:r>
              <a:rPr lang="en-US" dirty="0" smtClean="0"/>
              <a:t>injury</a:t>
            </a:r>
            <a:endParaRPr lang="tr-TR" dirty="0" smtClean="0"/>
          </a:p>
          <a:p>
            <a:pPr lvl="1"/>
            <a:r>
              <a:rPr lang="tr-TR" dirty="0"/>
              <a:t>knowledge of </a:t>
            </a:r>
            <a:r>
              <a:rPr lang="tr-TR" dirty="0" smtClean="0"/>
              <a:t>the </a:t>
            </a:r>
            <a:r>
              <a:rPr lang="en-US" dirty="0" smtClean="0"/>
              <a:t>legal </a:t>
            </a:r>
            <a:r>
              <a:rPr lang="en-US" dirty="0"/>
              <a:t>context in which their </a:t>
            </a:r>
            <a:r>
              <a:rPr lang="en-US" dirty="0" smtClean="0"/>
              <a:t>assessments</a:t>
            </a:r>
            <a:r>
              <a:rPr lang="tr-TR" dirty="0" smtClean="0"/>
              <a:t> will </a:t>
            </a:r>
            <a:r>
              <a:rPr lang="tr-TR" dirty="0"/>
              <a:t>be </a:t>
            </a:r>
            <a:r>
              <a:rPr lang="tr-TR" dirty="0" smtClean="0"/>
              <a:t>used</a:t>
            </a:r>
          </a:p>
          <a:p>
            <a:pPr lvl="2"/>
            <a:r>
              <a:rPr lang="tr-TR" dirty="0" smtClean="0"/>
              <a:t>E</a:t>
            </a:r>
            <a:r>
              <a:rPr lang="en-US" dirty="0" smtClean="0"/>
              <a:t>.g</a:t>
            </a:r>
            <a:r>
              <a:rPr lang="en-US" dirty="0"/>
              <a:t>., </a:t>
            </a:r>
            <a:r>
              <a:rPr lang="en-US" dirty="0" smtClean="0"/>
              <a:t>an</a:t>
            </a:r>
            <a:r>
              <a:rPr lang="tr-TR" dirty="0" smtClean="0"/>
              <a:t> </a:t>
            </a:r>
            <a:r>
              <a:rPr lang="en-US" dirty="0" smtClean="0"/>
              <a:t>insurance </a:t>
            </a:r>
            <a:r>
              <a:rPr lang="en-US" dirty="0"/>
              <a:t>company or </a:t>
            </a:r>
            <a:r>
              <a:rPr lang="en-US" dirty="0" err="1" smtClean="0"/>
              <a:t>healt</a:t>
            </a:r>
            <a:r>
              <a:rPr lang="tr-TR" dirty="0" smtClean="0"/>
              <a:t>h management organization</a:t>
            </a:r>
          </a:p>
          <a:p>
            <a:r>
              <a:rPr lang="tr-TR" dirty="0" smtClean="0"/>
              <a:t>Intervention-Focused Services</a:t>
            </a:r>
          </a:p>
          <a:p>
            <a:pPr lvl="1"/>
            <a:r>
              <a:rPr lang="en-US" dirty="0"/>
              <a:t>the psychological assessment is not a stand-alone </a:t>
            </a:r>
            <a:r>
              <a:rPr lang="en-US" dirty="0" smtClean="0"/>
              <a:t>service</a:t>
            </a:r>
            <a:endParaRPr lang="tr-TR" dirty="0" smtClean="0"/>
          </a:p>
          <a:p>
            <a:pPr lvl="1"/>
            <a:r>
              <a:rPr lang="tr-TR" dirty="0"/>
              <a:t>a first </a:t>
            </a:r>
            <a:r>
              <a:rPr lang="tr-TR" dirty="0" smtClean="0"/>
              <a:t>step </a:t>
            </a:r>
            <a:r>
              <a:rPr lang="en-US" dirty="0" smtClean="0"/>
              <a:t>in </a:t>
            </a:r>
            <a:r>
              <a:rPr lang="en-US" dirty="0"/>
              <a:t>providing an effective intervention</a:t>
            </a:r>
            <a:endParaRPr lang="tr-TR" dirty="0"/>
          </a:p>
        </p:txBody>
      </p:sp>
    </p:spTree>
    <p:extLst>
      <p:ext uri="{BB962C8B-B14F-4D97-AF65-F5344CB8AC3E}">
        <p14:creationId xmlns:p14="http://schemas.microsoft.com/office/powerpoint/2010/main" val="3646616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91" y="1"/>
            <a:ext cx="10515600" cy="1105786"/>
          </a:xfrm>
        </p:spPr>
        <p:txBody>
          <a:bodyPr/>
          <a:lstStyle/>
          <a:p>
            <a:pPr algn="ctr"/>
            <a:r>
              <a:rPr lang="tr-TR" dirty="0"/>
              <a:t>Personality Measures</a:t>
            </a:r>
          </a:p>
        </p:txBody>
      </p:sp>
      <p:sp>
        <p:nvSpPr>
          <p:cNvPr id="3" name="Content Placeholder 2"/>
          <p:cNvSpPr>
            <a:spLocks noGrp="1"/>
          </p:cNvSpPr>
          <p:nvPr>
            <p:ph idx="1"/>
          </p:nvPr>
        </p:nvSpPr>
        <p:spPr>
          <a:xfrm>
            <a:off x="276447" y="1307915"/>
            <a:ext cx="11589488" cy="5369331"/>
          </a:xfrm>
        </p:spPr>
        <p:txBody>
          <a:bodyPr>
            <a:normAutofit fontScale="92500" lnSpcReduction="10000"/>
          </a:bodyPr>
          <a:lstStyle/>
          <a:p>
            <a:pPr>
              <a:lnSpc>
                <a:spcPct val="150000"/>
              </a:lnSpc>
            </a:pPr>
            <a:r>
              <a:rPr lang="tr-TR" dirty="0" smtClean="0"/>
              <a:t>P</a:t>
            </a:r>
            <a:r>
              <a:rPr lang="en-US" dirty="0" err="1" smtClean="0"/>
              <a:t>ersonality</a:t>
            </a:r>
            <a:r>
              <a:rPr lang="en-US" dirty="0" smtClean="0"/>
              <a:t> </a:t>
            </a:r>
            <a:r>
              <a:rPr lang="en-US" dirty="0"/>
              <a:t>measures must be relevant and </a:t>
            </a:r>
            <a:r>
              <a:rPr lang="en-US" dirty="0" smtClean="0"/>
              <a:t>unbiased</a:t>
            </a:r>
            <a:r>
              <a:rPr lang="tr-TR" dirty="0" smtClean="0"/>
              <a:t> </a:t>
            </a:r>
            <a:r>
              <a:rPr lang="en-US" dirty="0" smtClean="0"/>
              <a:t>across </a:t>
            </a:r>
            <a:r>
              <a:rPr lang="en-US" dirty="0"/>
              <a:t>cultural and ethnic </a:t>
            </a:r>
            <a:r>
              <a:rPr lang="en-US" dirty="0" smtClean="0"/>
              <a:t>groups</a:t>
            </a:r>
            <a:endParaRPr lang="tr-TR" dirty="0" smtClean="0"/>
          </a:p>
          <a:p>
            <a:pPr lvl="1">
              <a:lnSpc>
                <a:spcPct val="150000"/>
              </a:lnSpc>
            </a:pPr>
            <a:r>
              <a:rPr lang="tr-TR" dirty="0" smtClean="0"/>
              <a:t>T</a:t>
            </a:r>
            <a:r>
              <a:rPr lang="en-US" dirty="0" smtClean="0"/>
              <a:t>he </a:t>
            </a:r>
            <a:r>
              <a:rPr lang="en-US" dirty="0"/>
              <a:t>test content may not be equally applicable </a:t>
            </a:r>
            <a:r>
              <a:rPr lang="en-US" dirty="0" smtClean="0"/>
              <a:t>or</a:t>
            </a:r>
            <a:r>
              <a:rPr lang="tr-TR" dirty="0" smtClean="0"/>
              <a:t> </a:t>
            </a:r>
            <a:r>
              <a:rPr lang="en-US" dirty="0" smtClean="0"/>
              <a:t>relevant </a:t>
            </a:r>
            <a:r>
              <a:rPr lang="en-US" dirty="0"/>
              <a:t>to all cultural </a:t>
            </a:r>
            <a:r>
              <a:rPr lang="en-US" dirty="0" smtClean="0"/>
              <a:t>groups</a:t>
            </a:r>
            <a:endParaRPr lang="tr-TR" dirty="0"/>
          </a:p>
          <a:p>
            <a:pPr lvl="1">
              <a:lnSpc>
                <a:spcPct val="150000"/>
              </a:lnSpc>
            </a:pPr>
            <a:r>
              <a:rPr lang="tr-TR" dirty="0"/>
              <a:t>T</a:t>
            </a:r>
            <a:r>
              <a:rPr lang="tr-TR" dirty="0" smtClean="0"/>
              <a:t>he </a:t>
            </a:r>
            <a:r>
              <a:rPr lang="tr-TR" dirty="0"/>
              <a:t>pattern of </a:t>
            </a:r>
            <a:r>
              <a:rPr lang="tr-TR" dirty="0" smtClean="0"/>
              <a:t>validity </a:t>
            </a:r>
            <a:r>
              <a:rPr lang="en-US" dirty="0" smtClean="0"/>
              <a:t>coefficients </a:t>
            </a:r>
            <a:r>
              <a:rPr lang="en-US" dirty="0"/>
              <a:t>may not be similar across </a:t>
            </a:r>
            <a:r>
              <a:rPr lang="en-US" dirty="0" smtClean="0"/>
              <a:t>groups</a:t>
            </a:r>
            <a:endParaRPr lang="tr-TR" dirty="0" smtClean="0"/>
          </a:p>
          <a:p>
            <a:pPr lvl="1">
              <a:lnSpc>
                <a:spcPct val="150000"/>
              </a:lnSpc>
            </a:pPr>
            <a:r>
              <a:rPr lang="tr-TR" dirty="0" smtClean="0"/>
              <a:t>T</a:t>
            </a:r>
            <a:r>
              <a:rPr lang="en-US" dirty="0" smtClean="0"/>
              <a:t>he </a:t>
            </a:r>
            <a:r>
              <a:rPr lang="en-US" dirty="0"/>
              <a:t>use of a cut-off score on a scale to classify individuals may not be equally accurate </a:t>
            </a:r>
            <a:r>
              <a:rPr lang="en-US" dirty="0" smtClean="0"/>
              <a:t>across</a:t>
            </a:r>
            <a:r>
              <a:rPr lang="tr-TR" dirty="0" smtClean="0"/>
              <a:t> groups</a:t>
            </a:r>
            <a:endParaRPr lang="tr-TR" dirty="0"/>
          </a:p>
          <a:p>
            <a:pPr lvl="1">
              <a:lnSpc>
                <a:spcPct val="160000"/>
              </a:lnSpc>
            </a:pPr>
            <a:r>
              <a:rPr lang="tr-TR" dirty="0" smtClean="0"/>
              <a:t>Factor analysis</a:t>
            </a:r>
          </a:p>
          <a:p>
            <a:pPr>
              <a:lnSpc>
                <a:spcPct val="160000"/>
              </a:lnSpc>
            </a:pPr>
            <a:r>
              <a:rPr lang="tr-TR" dirty="0" smtClean="0"/>
              <a:t>Subtle </a:t>
            </a:r>
            <a:r>
              <a:rPr lang="en-US" dirty="0" smtClean="0"/>
              <a:t>linguistic </a:t>
            </a:r>
            <a:r>
              <a:rPr lang="en-US" dirty="0"/>
              <a:t>differences evident among these populations might affect the way in which </a:t>
            </a:r>
            <a:r>
              <a:rPr lang="en-US" dirty="0" smtClean="0"/>
              <a:t>respondents</a:t>
            </a:r>
            <a:r>
              <a:rPr lang="tr-TR" dirty="0" smtClean="0"/>
              <a:t> interpret </a:t>
            </a:r>
            <a:r>
              <a:rPr lang="tr-TR" dirty="0"/>
              <a:t>test </a:t>
            </a:r>
            <a:r>
              <a:rPr lang="tr-TR" dirty="0" smtClean="0"/>
              <a:t>items</a:t>
            </a:r>
            <a:endParaRPr lang="tr-TR" sz="6400" dirty="0" smtClean="0"/>
          </a:p>
          <a:p>
            <a:endParaRPr lang="tr-TR" dirty="0"/>
          </a:p>
        </p:txBody>
      </p:sp>
    </p:spTree>
    <p:extLst>
      <p:ext uri="{BB962C8B-B14F-4D97-AF65-F5344CB8AC3E}">
        <p14:creationId xmlns:p14="http://schemas.microsoft.com/office/powerpoint/2010/main" val="33321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005" y="0"/>
            <a:ext cx="8357190" cy="6858000"/>
          </a:xfrm>
          <a:prstGeom prst="rect">
            <a:avLst/>
          </a:prstGeom>
        </p:spPr>
      </p:pic>
    </p:spTree>
    <p:extLst>
      <p:ext uri="{BB962C8B-B14F-4D97-AF65-F5344CB8AC3E}">
        <p14:creationId xmlns:p14="http://schemas.microsoft.com/office/powerpoint/2010/main" val="3473063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6" y="195004"/>
            <a:ext cx="11334307" cy="1325563"/>
          </a:xfrm>
        </p:spPr>
        <p:txBody>
          <a:bodyPr>
            <a:normAutofit/>
          </a:bodyPr>
          <a:lstStyle/>
          <a:p>
            <a:pPr algn="ctr"/>
            <a:r>
              <a:rPr lang="en-US" sz="3600" dirty="0" smtClean="0"/>
              <a:t>The clinical utility of self-report</a:t>
            </a:r>
            <a:r>
              <a:rPr lang="tr-TR" sz="3600" dirty="0" smtClean="0"/>
              <a:t> and projectıve measures</a:t>
            </a:r>
            <a:endParaRPr lang="tr-TR" sz="3600" dirty="0"/>
          </a:p>
        </p:txBody>
      </p:sp>
      <p:sp>
        <p:nvSpPr>
          <p:cNvPr id="3" name="Content Placeholder 2"/>
          <p:cNvSpPr>
            <a:spLocks noGrp="1"/>
          </p:cNvSpPr>
          <p:nvPr>
            <p:ph idx="1"/>
          </p:nvPr>
        </p:nvSpPr>
        <p:spPr>
          <a:xfrm>
            <a:off x="428845" y="1520567"/>
            <a:ext cx="11334307" cy="4656396"/>
          </a:xfrm>
        </p:spPr>
        <p:txBody>
          <a:bodyPr>
            <a:normAutofit/>
          </a:bodyPr>
          <a:lstStyle/>
          <a:p>
            <a:pPr>
              <a:lnSpc>
                <a:spcPct val="150000"/>
              </a:lnSpc>
            </a:pPr>
            <a:r>
              <a:rPr lang="tr-TR" dirty="0" smtClean="0"/>
              <a:t>I</a:t>
            </a:r>
            <a:r>
              <a:rPr lang="en-US" dirty="0" smtClean="0"/>
              <a:t>t </a:t>
            </a:r>
            <a:r>
              <a:rPr lang="en-US" dirty="0"/>
              <a:t>is essential to distinguish between basic and applied </a:t>
            </a:r>
            <a:r>
              <a:rPr lang="en-US" dirty="0" smtClean="0"/>
              <a:t>perspectives</a:t>
            </a:r>
            <a:endParaRPr lang="tr-TR" dirty="0" smtClean="0"/>
          </a:p>
          <a:p>
            <a:pPr marL="457200" lvl="1" indent="0">
              <a:lnSpc>
                <a:spcPct val="150000"/>
              </a:lnSpc>
              <a:buNone/>
            </a:pPr>
            <a:r>
              <a:rPr lang="en-US" i="1" dirty="0"/>
              <a:t>1. Is the tool found to be useful by clinical practitioners?</a:t>
            </a:r>
          </a:p>
          <a:p>
            <a:pPr marL="457200" lvl="1" indent="0">
              <a:lnSpc>
                <a:spcPct val="150000"/>
              </a:lnSpc>
              <a:buNone/>
            </a:pPr>
            <a:r>
              <a:rPr lang="en-US" i="1" dirty="0"/>
              <a:t>2. Is there replicated evidence that the measurement data provide reliable and valid </a:t>
            </a:r>
            <a:r>
              <a:rPr lang="en-US" i="1" dirty="0" smtClean="0"/>
              <a:t>information</a:t>
            </a:r>
            <a:r>
              <a:rPr lang="tr-TR" i="1" dirty="0" smtClean="0"/>
              <a:t> about </a:t>
            </a:r>
            <a:r>
              <a:rPr lang="tr-TR" i="1" dirty="0"/>
              <a:t>clients’ psychological functioning?</a:t>
            </a:r>
          </a:p>
          <a:p>
            <a:pPr marL="457200" lvl="1" indent="0">
              <a:lnSpc>
                <a:spcPct val="150000"/>
              </a:lnSpc>
              <a:buNone/>
            </a:pPr>
            <a:r>
              <a:rPr lang="en-US" i="1" dirty="0"/>
              <a:t>3. Does the use of the test and the resulting data improve upon typical clinical decision making </a:t>
            </a:r>
            <a:r>
              <a:rPr lang="en-US" i="1" dirty="0" smtClean="0"/>
              <a:t>and</a:t>
            </a:r>
            <a:r>
              <a:rPr lang="tr-TR" i="1" dirty="0" smtClean="0"/>
              <a:t> </a:t>
            </a:r>
            <a:r>
              <a:rPr lang="en-US" i="1" dirty="0" smtClean="0"/>
              <a:t>treatment </a:t>
            </a:r>
            <a:r>
              <a:rPr lang="en-US" i="1" dirty="0"/>
              <a:t>outcome? </a:t>
            </a:r>
            <a:endParaRPr lang="tr-TR" i="1" dirty="0" smtClean="0"/>
          </a:p>
          <a:p>
            <a:pPr marL="0" indent="0">
              <a:buNone/>
            </a:pPr>
            <a:endParaRPr lang="tr-TR" dirty="0"/>
          </a:p>
        </p:txBody>
      </p:sp>
    </p:spTree>
    <p:extLst>
      <p:ext uri="{BB962C8B-B14F-4D97-AF65-F5344CB8AC3E}">
        <p14:creationId xmlns:p14="http://schemas.microsoft.com/office/powerpoint/2010/main" val="19434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Self-report personality measures</a:t>
            </a:r>
            <a:endParaRPr lang="tr-TR" dirty="0"/>
          </a:p>
        </p:txBody>
      </p:sp>
      <p:sp>
        <p:nvSpPr>
          <p:cNvPr id="3" name="Content Placeholder 2"/>
          <p:cNvSpPr>
            <a:spLocks noGrp="1"/>
          </p:cNvSpPr>
          <p:nvPr>
            <p:ph idx="1"/>
          </p:nvPr>
        </p:nvSpPr>
        <p:spPr/>
        <p:txBody>
          <a:bodyPr/>
          <a:lstStyle/>
          <a:p>
            <a:pPr>
              <a:lnSpc>
                <a:spcPct val="150000"/>
              </a:lnSpc>
            </a:pPr>
            <a:r>
              <a:rPr lang="en-US" dirty="0"/>
              <a:t>the Minnesota Multiphasic Personality </a:t>
            </a:r>
            <a:r>
              <a:rPr lang="en-US" dirty="0" smtClean="0"/>
              <a:t>Inventory</a:t>
            </a:r>
            <a:r>
              <a:rPr lang="tr-TR" dirty="0" smtClean="0"/>
              <a:t> (MMPI)</a:t>
            </a:r>
          </a:p>
          <a:p>
            <a:pPr lvl="1">
              <a:lnSpc>
                <a:spcPct val="150000"/>
              </a:lnSpc>
            </a:pPr>
            <a:r>
              <a:rPr lang="tr-TR" dirty="0"/>
              <a:t>F</a:t>
            </a:r>
            <a:r>
              <a:rPr lang="en-US" dirty="0" smtClean="0"/>
              <a:t>or </a:t>
            </a:r>
            <a:r>
              <a:rPr lang="en-US" dirty="0"/>
              <a:t>adults (MMPI-2) </a:t>
            </a:r>
            <a:r>
              <a:rPr lang="tr-TR" dirty="0" smtClean="0"/>
              <a:t>&amp;</a:t>
            </a:r>
            <a:r>
              <a:rPr lang="en-US" dirty="0" smtClean="0"/>
              <a:t> </a:t>
            </a:r>
            <a:r>
              <a:rPr lang="en-US" dirty="0"/>
              <a:t>adolescents (MMPI-A</a:t>
            </a:r>
            <a:r>
              <a:rPr lang="en-US" dirty="0" smtClean="0"/>
              <a:t>)</a:t>
            </a:r>
            <a:endParaRPr lang="tr-TR" dirty="0" smtClean="0"/>
          </a:p>
          <a:p>
            <a:pPr lvl="1">
              <a:lnSpc>
                <a:spcPct val="150000"/>
              </a:lnSpc>
            </a:pPr>
            <a:r>
              <a:rPr lang="tr-TR" dirty="0"/>
              <a:t>K</a:t>
            </a:r>
            <a:r>
              <a:rPr lang="en-US" dirty="0" smtClean="0"/>
              <a:t>eyed </a:t>
            </a:r>
            <a:r>
              <a:rPr lang="en-US" dirty="0"/>
              <a:t>to DSM conditions, the </a:t>
            </a:r>
            <a:r>
              <a:rPr lang="en-US" dirty="0" err="1"/>
              <a:t>Millon</a:t>
            </a:r>
            <a:r>
              <a:rPr lang="en-US" dirty="0"/>
              <a:t> Clinical Multiaxial Inventory-III (for adults) </a:t>
            </a:r>
            <a:r>
              <a:rPr lang="en-US" dirty="0" smtClean="0"/>
              <a:t>and</a:t>
            </a:r>
            <a:r>
              <a:rPr lang="tr-TR" dirty="0" smtClean="0"/>
              <a:t> the </a:t>
            </a:r>
            <a:r>
              <a:rPr lang="tr-TR" dirty="0"/>
              <a:t>Millon Adolescent Clinical Inventory (for adolescents</a:t>
            </a:r>
            <a:r>
              <a:rPr lang="tr-TR" dirty="0" smtClean="0"/>
              <a:t>)</a:t>
            </a:r>
          </a:p>
          <a:p>
            <a:pPr lvl="1"/>
            <a:r>
              <a:rPr lang="tr-TR" dirty="0"/>
              <a:t>T</a:t>
            </a:r>
            <a:r>
              <a:rPr lang="tr-TR" dirty="0" smtClean="0"/>
              <a:t>he Personality Assessment Inventory (PAI)</a:t>
            </a:r>
          </a:p>
          <a:p>
            <a:pPr lvl="1"/>
            <a:endParaRPr lang="tr-TR" dirty="0"/>
          </a:p>
        </p:txBody>
      </p:sp>
    </p:spTree>
    <p:extLst>
      <p:ext uri="{BB962C8B-B14F-4D97-AF65-F5344CB8AC3E}">
        <p14:creationId xmlns:p14="http://schemas.microsoft.com/office/powerpoint/2010/main" val="2842170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776" y="393206"/>
            <a:ext cx="7187609" cy="6464793"/>
          </a:xfrm>
          <a:prstGeom prst="rect">
            <a:avLst/>
          </a:prstGeom>
        </p:spPr>
      </p:pic>
    </p:spTree>
    <p:extLst>
      <p:ext uri="{BB962C8B-B14F-4D97-AF65-F5344CB8AC3E}">
        <p14:creationId xmlns:p14="http://schemas.microsoft.com/office/powerpoint/2010/main" val="19040184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966" y="0"/>
            <a:ext cx="9917862" cy="6640782"/>
          </a:xfrm>
          <a:prstGeom prst="rect">
            <a:avLst/>
          </a:prstGeom>
        </p:spPr>
      </p:pic>
    </p:spTree>
    <p:extLst>
      <p:ext uri="{BB962C8B-B14F-4D97-AF65-F5344CB8AC3E}">
        <p14:creationId xmlns:p14="http://schemas.microsoft.com/office/powerpoint/2010/main" val="1987038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365125"/>
            <a:ext cx="11249246" cy="1325563"/>
          </a:xfrm>
        </p:spPr>
        <p:txBody>
          <a:bodyPr/>
          <a:lstStyle/>
          <a:p>
            <a:pPr algn="ctr"/>
            <a:r>
              <a:rPr lang="en-US" dirty="0" smtClean="0"/>
              <a:t>Self-report checklists of behaviors and symptoms</a:t>
            </a:r>
            <a:endParaRPr lang="tr-TR" dirty="0"/>
          </a:p>
        </p:txBody>
      </p:sp>
      <p:sp>
        <p:nvSpPr>
          <p:cNvPr id="3" name="Content Placeholder 2"/>
          <p:cNvSpPr>
            <a:spLocks noGrp="1"/>
          </p:cNvSpPr>
          <p:nvPr>
            <p:ph idx="1"/>
          </p:nvPr>
        </p:nvSpPr>
        <p:spPr>
          <a:xfrm>
            <a:off x="297712" y="1825624"/>
            <a:ext cx="11589488" cy="4681501"/>
          </a:xfrm>
        </p:spPr>
        <p:txBody>
          <a:bodyPr>
            <a:normAutofit/>
          </a:bodyPr>
          <a:lstStyle/>
          <a:p>
            <a:pPr>
              <a:lnSpc>
                <a:spcPct val="150000"/>
              </a:lnSpc>
            </a:pPr>
            <a:r>
              <a:rPr lang="tr-TR" dirty="0"/>
              <a:t>S</a:t>
            </a:r>
            <a:r>
              <a:rPr lang="en-US" dirty="0" err="1" smtClean="0"/>
              <a:t>hift</a:t>
            </a:r>
            <a:r>
              <a:rPr lang="en-US" dirty="0" smtClean="0"/>
              <a:t> </a:t>
            </a:r>
            <a:r>
              <a:rPr lang="en-US" dirty="0"/>
              <a:t>away </a:t>
            </a:r>
            <a:r>
              <a:rPr lang="en-US" dirty="0" smtClean="0"/>
              <a:t>from</a:t>
            </a:r>
            <a:r>
              <a:rPr lang="tr-TR" dirty="0" smtClean="0"/>
              <a:t> </a:t>
            </a:r>
            <a:r>
              <a:rPr lang="en-US" dirty="0" smtClean="0"/>
              <a:t>reliance </a:t>
            </a:r>
            <a:r>
              <a:rPr lang="en-US" dirty="0"/>
              <a:t>on time-consuming broad-band tests (such as personality </a:t>
            </a:r>
            <a:r>
              <a:rPr lang="en-US" dirty="0" smtClean="0"/>
              <a:t>inventories</a:t>
            </a:r>
            <a:r>
              <a:rPr lang="tr-TR" dirty="0" smtClean="0"/>
              <a:t> </a:t>
            </a:r>
            <a:r>
              <a:rPr lang="en-US" dirty="0" smtClean="0"/>
              <a:t>and </a:t>
            </a:r>
            <a:r>
              <a:rPr lang="en-US" dirty="0"/>
              <a:t>projective measures) toward a greater use of self-report checklists of behaviors and </a:t>
            </a:r>
            <a:r>
              <a:rPr lang="en-US" dirty="0" smtClean="0"/>
              <a:t>symptoms</a:t>
            </a:r>
            <a:endParaRPr lang="tr-TR" dirty="0" smtClean="0"/>
          </a:p>
          <a:p>
            <a:pPr lvl="1">
              <a:lnSpc>
                <a:spcPct val="150000"/>
              </a:lnSpc>
            </a:pPr>
            <a:r>
              <a:rPr lang="en-US" dirty="0" smtClean="0"/>
              <a:t>the </a:t>
            </a:r>
            <a:r>
              <a:rPr lang="en-US" dirty="0"/>
              <a:t>reimbursement practices of </a:t>
            </a:r>
            <a:r>
              <a:rPr lang="en-US" dirty="0" smtClean="0"/>
              <a:t>insurance</a:t>
            </a:r>
            <a:r>
              <a:rPr lang="tr-TR" dirty="0" smtClean="0"/>
              <a:t> </a:t>
            </a:r>
            <a:r>
              <a:rPr lang="en-US" dirty="0" smtClean="0"/>
              <a:t>companies </a:t>
            </a:r>
            <a:r>
              <a:rPr lang="en-US" dirty="0"/>
              <a:t>and health care </a:t>
            </a:r>
            <a:r>
              <a:rPr lang="en-US" dirty="0" smtClean="0"/>
              <a:t>organizations</a:t>
            </a:r>
            <a:endParaRPr lang="tr-TR" dirty="0" smtClean="0"/>
          </a:p>
          <a:p>
            <a:pPr lvl="1">
              <a:lnSpc>
                <a:spcPct val="150000"/>
              </a:lnSpc>
            </a:pPr>
            <a:r>
              <a:rPr lang="tr-TR" dirty="0" smtClean="0"/>
              <a:t>P</a:t>
            </a:r>
            <a:r>
              <a:rPr lang="en-US" dirty="0" err="1" smtClean="0"/>
              <a:t>sychological</a:t>
            </a:r>
            <a:r>
              <a:rPr lang="tr-TR" dirty="0" smtClean="0"/>
              <a:t> </a:t>
            </a:r>
            <a:r>
              <a:rPr lang="en-US" dirty="0" smtClean="0"/>
              <a:t>assessments </a:t>
            </a:r>
            <a:r>
              <a:rPr lang="en-US" dirty="0"/>
              <a:t>conducted as part of treatment provision </a:t>
            </a:r>
            <a:endParaRPr lang="tr-TR" dirty="0" smtClean="0"/>
          </a:p>
          <a:p>
            <a:pPr lvl="1">
              <a:lnSpc>
                <a:spcPct val="150000"/>
              </a:lnSpc>
            </a:pPr>
            <a:r>
              <a:rPr lang="tr-TR" dirty="0" smtClean="0"/>
              <a:t>C</a:t>
            </a:r>
            <a:r>
              <a:rPr lang="en-US" dirty="0" err="1" smtClean="0"/>
              <a:t>linicians</a:t>
            </a:r>
            <a:r>
              <a:rPr lang="en-US" dirty="0"/>
              <a:t>’ awareness of and demand </a:t>
            </a:r>
            <a:r>
              <a:rPr lang="en-US" dirty="0" smtClean="0"/>
              <a:t>for</a:t>
            </a:r>
            <a:r>
              <a:rPr lang="tr-TR" dirty="0" smtClean="0"/>
              <a:t> </a:t>
            </a:r>
            <a:r>
              <a:rPr lang="en-US" dirty="0" smtClean="0"/>
              <a:t>measures </a:t>
            </a:r>
            <a:r>
              <a:rPr lang="en-US" dirty="0"/>
              <a:t>that aid in the formulation and evaluation of </a:t>
            </a:r>
            <a:r>
              <a:rPr lang="en-US" dirty="0" smtClean="0"/>
              <a:t>psychological</a:t>
            </a:r>
            <a:r>
              <a:rPr lang="tr-TR" dirty="0" smtClean="0"/>
              <a:t> services</a:t>
            </a:r>
            <a:endParaRPr lang="tr-TR" dirty="0"/>
          </a:p>
        </p:txBody>
      </p:sp>
    </p:spTree>
    <p:extLst>
      <p:ext uri="{BB962C8B-B14F-4D97-AF65-F5344CB8AC3E}">
        <p14:creationId xmlns:p14="http://schemas.microsoft.com/office/powerpoint/2010/main" val="2603575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365125"/>
            <a:ext cx="11355571" cy="1325563"/>
          </a:xfrm>
        </p:spPr>
        <p:txBody>
          <a:bodyPr/>
          <a:lstStyle/>
          <a:p>
            <a:pPr algn="ctr"/>
            <a:r>
              <a:rPr lang="en-US" dirty="0"/>
              <a:t>Self-report checklists of behaviors and symptoms</a:t>
            </a:r>
            <a:endParaRPr lang="tr-TR" dirty="0"/>
          </a:p>
        </p:txBody>
      </p:sp>
      <p:sp>
        <p:nvSpPr>
          <p:cNvPr id="3" name="Content Placeholder 2"/>
          <p:cNvSpPr>
            <a:spLocks noGrp="1"/>
          </p:cNvSpPr>
          <p:nvPr>
            <p:ph idx="1"/>
          </p:nvPr>
        </p:nvSpPr>
        <p:spPr>
          <a:xfrm>
            <a:off x="467833" y="1446028"/>
            <a:ext cx="11525693" cy="5039832"/>
          </a:xfrm>
        </p:spPr>
        <p:txBody>
          <a:bodyPr>
            <a:normAutofit fontScale="92500" lnSpcReduction="10000"/>
          </a:bodyPr>
          <a:lstStyle/>
          <a:p>
            <a:pPr>
              <a:lnSpc>
                <a:spcPct val="150000"/>
              </a:lnSpc>
            </a:pPr>
            <a:r>
              <a:rPr lang="en-US" dirty="0"/>
              <a:t>Achenbach System of Empirically Based </a:t>
            </a:r>
            <a:r>
              <a:rPr lang="en-US" dirty="0" smtClean="0"/>
              <a:t>Assessment</a:t>
            </a:r>
            <a:endParaRPr lang="tr-TR" dirty="0" smtClean="0"/>
          </a:p>
          <a:p>
            <a:pPr>
              <a:lnSpc>
                <a:spcPct val="150000"/>
              </a:lnSpc>
            </a:pPr>
            <a:r>
              <a:rPr lang="tr-TR" dirty="0"/>
              <a:t>Outcome Questionnaire </a:t>
            </a:r>
            <a:r>
              <a:rPr lang="tr-TR" dirty="0" smtClean="0"/>
              <a:t>45</a:t>
            </a:r>
          </a:p>
          <a:p>
            <a:pPr>
              <a:lnSpc>
                <a:spcPct val="150000"/>
              </a:lnSpc>
            </a:pPr>
            <a:r>
              <a:rPr lang="tr-TR" dirty="0"/>
              <a:t>Beck Depression </a:t>
            </a:r>
            <a:r>
              <a:rPr lang="tr-TR" dirty="0" smtClean="0"/>
              <a:t>Inventory-II</a:t>
            </a:r>
          </a:p>
          <a:p>
            <a:pPr>
              <a:lnSpc>
                <a:spcPct val="150000"/>
              </a:lnSpc>
            </a:pPr>
            <a:r>
              <a:rPr lang="tr-TR" dirty="0"/>
              <a:t>Children’s Depression </a:t>
            </a:r>
            <a:r>
              <a:rPr lang="tr-TR" dirty="0" smtClean="0"/>
              <a:t>Inventory</a:t>
            </a:r>
          </a:p>
          <a:p>
            <a:pPr>
              <a:lnSpc>
                <a:spcPct val="150000"/>
              </a:lnSpc>
            </a:pPr>
            <a:r>
              <a:rPr lang="tr-TR" dirty="0"/>
              <a:t>The Symptom Checklist-90-Revised (</a:t>
            </a:r>
            <a:r>
              <a:rPr lang="tr-TR" dirty="0" smtClean="0"/>
              <a:t>SCL-90-R)</a:t>
            </a:r>
          </a:p>
          <a:p>
            <a:pPr lvl="1">
              <a:lnSpc>
                <a:spcPct val="150000"/>
              </a:lnSpc>
            </a:pPr>
            <a:r>
              <a:rPr lang="tr-TR" dirty="0"/>
              <a:t>90-item measure with </a:t>
            </a:r>
            <a:r>
              <a:rPr lang="tr-TR" dirty="0" smtClean="0"/>
              <a:t>9 subscales</a:t>
            </a:r>
          </a:p>
          <a:p>
            <a:pPr lvl="1">
              <a:lnSpc>
                <a:spcPct val="150000"/>
              </a:lnSpc>
            </a:pPr>
            <a:r>
              <a:rPr lang="en-US" dirty="0"/>
              <a:t>Respondents are asked to indicate the extent to which they have been </a:t>
            </a:r>
            <a:r>
              <a:rPr lang="en-US" dirty="0" smtClean="0"/>
              <a:t>distressed</a:t>
            </a:r>
            <a:r>
              <a:rPr lang="tr-TR" dirty="0" smtClean="0"/>
              <a:t> </a:t>
            </a:r>
            <a:r>
              <a:rPr lang="en-US" dirty="0" smtClean="0"/>
              <a:t>by </a:t>
            </a:r>
            <a:r>
              <a:rPr lang="en-US" dirty="0"/>
              <a:t>various symptoms over the past two weeks</a:t>
            </a:r>
            <a:endParaRPr lang="tr-TR" dirty="0"/>
          </a:p>
        </p:txBody>
      </p:sp>
    </p:spTree>
    <p:extLst>
      <p:ext uri="{BB962C8B-B14F-4D97-AF65-F5344CB8AC3E}">
        <p14:creationId xmlns:p14="http://schemas.microsoft.com/office/powerpoint/2010/main" val="370787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58" y="0"/>
            <a:ext cx="10515600" cy="1325563"/>
          </a:xfrm>
        </p:spPr>
        <p:txBody>
          <a:bodyPr/>
          <a:lstStyle/>
          <a:p>
            <a:pPr algn="ctr"/>
            <a:r>
              <a:rPr lang="tr-TR" dirty="0" smtClean="0"/>
              <a:t>Projective Assessment</a:t>
            </a:r>
            <a:endParaRPr lang="tr-TR" dirty="0"/>
          </a:p>
        </p:txBody>
      </p:sp>
      <p:sp>
        <p:nvSpPr>
          <p:cNvPr id="3" name="Content Placeholder 2"/>
          <p:cNvSpPr>
            <a:spLocks noGrp="1"/>
          </p:cNvSpPr>
          <p:nvPr>
            <p:ph idx="1"/>
          </p:nvPr>
        </p:nvSpPr>
        <p:spPr>
          <a:xfrm>
            <a:off x="361507" y="1467293"/>
            <a:ext cx="11398102" cy="5103628"/>
          </a:xfrm>
        </p:spPr>
        <p:txBody>
          <a:bodyPr>
            <a:normAutofit/>
          </a:bodyPr>
          <a:lstStyle/>
          <a:p>
            <a:r>
              <a:rPr lang="en-US" dirty="0"/>
              <a:t>the items or stimuli are ambiguous with respect to content and </a:t>
            </a:r>
            <a:r>
              <a:rPr lang="en-US" dirty="0" smtClean="0"/>
              <a:t>meaning</a:t>
            </a:r>
            <a:endParaRPr lang="tr-TR" dirty="0" smtClean="0"/>
          </a:p>
          <a:p>
            <a:r>
              <a:rPr lang="en-US" dirty="0"/>
              <a:t>there is no inherent meaning to the stimulus </a:t>
            </a:r>
            <a:r>
              <a:rPr lang="en-US" dirty="0" smtClean="0"/>
              <a:t>material</a:t>
            </a:r>
            <a:endParaRPr lang="tr-TR" dirty="0" smtClean="0"/>
          </a:p>
          <a:p>
            <a:r>
              <a:rPr lang="en-US" dirty="0" smtClean="0"/>
              <a:t>there </a:t>
            </a:r>
            <a:r>
              <a:rPr lang="en-US" dirty="0"/>
              <a:t>are no obvious right </a:t>
            </a:r>
            <a:r>
              <a:rPr lang="en-US" dirty="0" smtClean="0"/>
              <a:t>and</a:t>
            </a:r>
            <a:r>
              <a:rPr lang="tr-TR" dirty="0" smtClean="0"/>
              <a:t> wrong answers</a:t>
            </a:r>
          </a:p>
          <a:p>
            <a:r>
              <a:rPr lang="tr-TR" dirty="0" smtClean="0"/>
              <a:t>Projection</a:t>
            </a:r>
          </a:p>
          <a:p>
            <a:pPr lvl="1"/>
            <a:r>
              <a:rPr lang="en-US" dirty="0"/>
              <a:t>a type of defense </a:t>
            </a:r>
            <a:r>
              <a:rPr lang="en-US" dirty="0" smtClean="0"/>
              <a:t>mechanism</a:t>
            </a:r>
            <a:r>
              <a:rPr lang="tr-TR" dirty="0" smtClean="0"/>
              <a:t> </a:t>
            </a:r>
            <a:r>
              <a:rPr lang="en-US" dirty="0" smtClean="0"/>
              <a:t>in </a:t>
            </a:r>
            <a:r>
              <a:rPr lang="en-US" dirty="0"/>
              <a:t>which people unconsciously attribute to others undesirable or negative parts of </a:t>
            </a:r>
            <a:r>
              <a:rPr lang="en-US" dirty="0" smtClean="0"/>
              <a:t>themselves</a:t>
            </a:r>
            <a:endParaRPr lang="tr-TR" dirty="0" smtClean="0"/>
          </a:p>
          <a:p>
            <a:pPr lvl="1"/>
            <a:r>
              <a:rPr lang="tr-TR" dirty="0" smtClean="0"/>
              <a:t>Lack of standardization</a:t>
            </a:r>
          </a:p>
          <a:p>
            <a:r>
              <a:rPr lang="tr-TR" dirty="0"/>
              <a:t>M</a:t>
            </a:r>
            <a:r>
              <a:rPr lang="en-US" dirty="0" err="1" smtClean="0"/>
              <a:t>ost</a:t>
            </a:r>
            <a:r>
              <a:rPr lang="en-US" dirty="0" smtClean="0"/>
              <a:t> </a:t>
            </a:r>
            <a:r>
              <a:rPr lang="en-US" dirty="0"/>
              <a:t>projective tests used in clinical settings do not </a:t>
            </a:r>
            <a:r>
              <a:rPr lang="en-US" dirty="0" smtClean="0"/>
              <a:t>have</a:t>
            </a:r>
            <a:r>
              <a:rPr lang="tr-TR" dirty="0" smtClean="0"/>
              <a:t> </a:t>
            </a:r>
            <a:r>
              <a:rPr lang="en-US" dirty="0" smtClean="0"/>
              <a:t>standardized </a:t>
            </a:r>
            <a:r>
              <a:rPr lang="en-US" dirty="0"/>
              <a:t>administration, scoring, or interpretation guidelines, and </a:t>
            </a:r>
            <a:endParaRPr lang="tr-TR" dirty="0" smtClean="0"/>
          </a:p>
          <a:p>
            <a:r>
              <a:rPr lang="en-US" dirty="0" smtClean="0"/>
              <a:t>only </a:t>
            </a:r>
            <a:r>
              <a:rPr lang="en-US" dirty="0"/>
              <a:t>the Rorschach </a:t>
            </a:r>
            <a:r>
              <a:rPr lang="en-US" dirty="0" smtClean="0"/>
              <a:t>has</a:t>
            </a:r>
            <a:r>
              <a:rPr lang="tr-TR" dirty="0" smtClean="0"/>
              <a:t> normative </a:t>
            </a:r>
            <a:r>
              <a:rPr lang="tr-TR" dirty="0"/>
              <a:t>data</a:t>
            </a:r>
          </a:p>
        </p:txBody>
      </p:sp>
    </p:spTree>
    <p:extLst>
      <p:ext uri="{BB962C8B-B14F-4D97-AF65-F5344CB8AC3E}">
        <p14:creationId xmlns:p14="http://schemas.microsoft.com/office/powerpoint/2010/main" val="2758548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Projective Assessment</a:t>
            </a:r>
          </a:p>
        </p:txBody>
      </p:sp>
      <p:sp>
        <p:nvSpPr>
          <p:cNvPr id="3" name="Content Placeholder 2"/>
          <p:cNvSpPr>
            <a:spLocks noGrp="1"/>
          </p:cNvSpPr>
          <p:nvPr>
            <p:ph idx="1"/>
          </p:nvPr>
        </p:nvSpPr>
        <p:spPr>
          <a:xfrm>
            <a:off x="361507" y="1446028"/>
            <a:ext cx="11525693" cy="5124893"/>
          </a:xfrm>
        </p:spPr>
        <p:txBody>
          <a:bodyPr>
            <a:normAutofit lnSpcReduction="10000"/>
          </a:bodyPr>
          <a:lstStyle/>
          <a:p>
            <a:r>
              <a:rPr lang="en-US" dirty="0"/>
              <a:t>Projective measures can be subdivided into five broad, but overlapping, </a:t>
            </a:r>
            <a:r>
              <a:rPr lang="en-US" dirty="0" smtClean="0"/>
              <a:t>categories</a:t>
            </a:r>
            <a:endParaRPr lang="tr-TR" dirty="0" smtClean="0"/>
          </a:p>
          <a:p>
            <a:pPr lvl="1"/>
            <a:r>
              <a:rPr lang="tr-TR" dirty="0" smtClean="0"/>
              <a:t>Association </a:t>
            </a:r>
            <a:r>
              <a:rPr lang="en-US" dirty="0" smtClean="0"/>
              <a:t>techniques </a:t>
            </a:r>
            <a:endParaRPr lang="tr-TR" dirty="0" smtClean="0"/>
          </a:p>
          <a:p>
            <a:pPr lvl="2"/>
            <a:r>
              <a:rPr lang="en-US" dirty="0" smtClean="0"/>
              <a:t>i.e</a:t>
            </a:r>
            <a:r>
              <a:rPr lang="en-US" dirty="0"/>
              <a:t>., those requiring people to report what a stimulus looks </a:t>
            </a:r>
            <a:r>
              <a:rPr lang="en-US" dirty="0" smtClean="0"/>
              <a:t>like</a:t>
            </a:r>
            <a:endParaRPr lang="tr-TR" dirty="0" smtClean="0"/>
          </a:p>
          <a:p>
            <a:pPr lvl="2"/>
            <a:r>
              <a:rPr lang="tr-TR" dirty="0"/>
              <a:t>Rorschach Inkblot Test</a:t>
            </a:r>
          </a:p>
          <a:p>
            <a:pPr lvl="1"/>
            <a:r>
              <a:rPr lang="en-US" dirty="0" smtClean="0"/>
              <a:t>Construction</a:t>
            </a:r>
            <a:r>
              <a:rPr lang="tr-TR" dirty="0" smtClean="0"/>
              <a:t> </a:t>
            </a:r>
            <a:r>
              <a:rPr lang="en-US" dirty="0" smtClean="0"/>
              <a:t>techniques</a:t>
            </a:r>
            <a:endParaRPr lang="tr-TR" dirty="0" smtClean="0"/>
          </a:p>
          <a:p>
            <a:pPr lvl="2"/>
            <a:r>
              <a:rPr lang="en-US" dirty="0" smtClean="0"/>
              <a:t>i.e</a:t>
            </a:r>
            <a:r>
              <a:rPr lang="en-US" dirty="0"/>
              <a:t>., those requiring the individual to produce a story or a </a:t>
            </a:r>
            <a:r>
              <a:rPr lang="en-US" dirty="0" smtClean="0"/>
              <a:t>drawing</a:t>
            </a:r>
            <a:endParaRPr lang="tr-TR" dirty="0" smtClean="0"/>
          </a:p>
          <a:p>
            <a:pPr lvl="2"/>
            <a:r>
              <a:rPr lang="tr-TR" dirty="0" smtClean="0"/>
              <a:t>Thematic Apperception Test</a:t>
            </a:r>
            <a:endParaRPr lang="tr-TR" dirty="0"/>
          </a:p>
          <a:p>
            <a:pPr lvl="1"/>
            <a:r>
              <a:rPr lang="tr-TR" dirty="0" smtClean="0"/>
              <a:t>Completion techniques</a:t>
            </a:r>
          </a:p>
          <a:p>
            <a:pPr lvl="2"/>
            <a:r>
              <a:rPr lang="tr-TR" dirty="0" smtClean="0"/>
              <a:t>e.g</a:t>
            </a:r>
            <a:r>
              <a:rPr lang="tr-TR" dirty="0"/>
              <a:t>., sentence completion </a:t>
            </a:r>
            <a:r>
              <a:rPr lang="tr-TR" dirty="0" smtClean="0"/>
              <a:t>tasks</a:t>
            </a:r>
          </a:p>
          <a:p>
            <a:pPr lvl="2"/>
            <a:r>
              <a:rPr lang="tr-TR" dirty="0" smtClean="0"/>
              <a:t>Beier sentence completion test</a:t>
            </a:r>
          </a:p>
          <a:p>
            <a:pPr lvl="1"/>
            <a:r>
              <a:rPr lang="tr-TR" dirty="0" smtClean="0"/>
              <a:t>Arrangement/ </a:t>
            </a:r>
            <a:r>
              <a:rPr lang="en-US" dirty="0" smtClean="0"/>
              <a:t>selection techniques</a:t>
            </a:r>
            <a:endParaRPr lang="tr-TR" dirty="0" smtClean="0"/>
          </a:p>
          <a:p>
            <a:pPr lvl="2"/>
            <a:r>
              <a:rPr lang="en-US" dirty="0" smtClean="0"/>
              <a:t>e.g</a:t>
            </a:r>
            <a:r>
              <a:rPr lang="en-US" dirty="0"/>
              <a:t>., color tests that require the rank-ordering of preferred </a:t>
            </a:r>
            <a:r>
              <a:rPr lang="en-US" dirty="0" smtClean="0"/>
              <a:t>colors</a:t>
            </a:r>
            <a:r>
              <a:rPr lang="tr-TR" dirty="0" smtClean="0"/>
              <a:t> </a:t>
            </a:r>
          </a:p>
          <a:p>
            <a:pPr lvl="1"/>
            <a:r>
              <a:rPr lang="en-US" dirty="0" smtClean="0"/>
              <a:t>Expression</a:t>
            </a:r>
            <a:r>
              <a:rPr lang="tr-TR" dirty="0" smtClean="0"/>
              <a:t> techniques </a:t>
            </a:r>
          </a:p>
          <a:p>
            <a:pPr lvl="2"/>
            <a:r>
              <a:rPr lang="tr-TR" dirty="0" smtClean="0"/>
              <a:t>e.g</a:t>
            </a:r>
            <a:r>
              <a:rPr lang="tr-TR" dirty="0"/>
              <a:t>., handwriting </a:t>
            </a:r>
            <a:r>
              <a:rPr lang="tr-TR" dirty="0" smtClean="0"/>
              <a:t>analysis</a:t>
            </a:r>
            <a:endParaRPr lang="tr-TR" dirty="0"/>
          </a:p>
        </p:txBody>
      </p:sp>
    </p:spTree>
    <p:extLst>
      <p:ext uri="{BB962C8B-B14F-4D97-AF65-F5344CB8AC3E}">
        <p14:creationId xmlns:p14="http://schemas.microsoft.com/office/powerpoint/2010/main" val="104305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Screening </a:t>
            </a:r>
            <a:endParaRPr lang="tr-TR" dirty="0"/>
          </a:p>
        </p:txBody>
      </p:sp>
      <p:sp>
        <p:nvSpPr>
          <p:cNvPr id="3" name="Content Placeholder 2"/>
          <p:cNvSpPr>
            <a:spLocks noGrp="1"/>
          </p:cNvSpPr>
          <p:nvPr>
            <p:ph idx="1"/>
          </p:nvPr>
        </p:nvSpPr>
        <p:spPr/>
        <p:txBody>
          <a:bodyPr>
            <a:normAutofit/>
          </a:bodyPr>
          <a:lstStyle/>
          <a:p>
            <a:r>
              <a:rPr lang="tr-TR" dirty="0" smtClean="0"/>
              <a:t>P</a:t>
            </a:r>
            <a:r>
              <a:rPr lang="en-US" dirty="0" err="1" smtClean="0"/>
              <a:t>sychologists</a:t>
            </a:r>
            <a:r>
              <a:rPr lang="en-US" dirty="0" smtClean="0"/>
              <a:t> </a:t>
            </a:r>
            <a:r>
              <a:rPr lang="en-US" dirty="0"/>
              <a:t>are often called on to </a:t>
            </a:r>
            <a:r>
              <a:rPr lang="en-US" dirty="0" smtClean="0"/>
              <a:t>assist</a:t>
            </a:r>
            <a:r>
              <a:rPr lang="tr-TR" dirty="0" smtClean="0"/>
              <a:t> </a:t>
            </a:r>
            <a:r>
              <a:rPr lang="en-US" dirty="0" smtClean="0"/>
              <a:t>in </a:t>
            </a:r>
            <a:r>
              <a:rPr lang="en-US" dirty="0"/>
              <a:t>the development or implementation of screening </a:t>
            </a:r>
            <a:r>
              <a:rPr lang="en-US" dirty="0" smtClean="0"/>
              <a:t>measures</a:t>
            </a:r>
            <a:endParaRPr lang="tr-TR" dirty="0" smtClean="0"/>
          </a:p>
          <a:p>
            <a:r>
              <a:rPr lang="tr-TR" dirty="0" smtClean="0"/>
              <a:t>P</a:t>
            </a:r>
            <a:r>
              <a:rPr lang="en-US" dirty="0" err="1" smtClean="0"/>
              <a:t>sychologists</a:t>
            </a:r>
            <a:r>
              <a:rPr lang="en-US" dirty="0" smtClean="0"/>
              <a:t> </a:t>
            </a:r>
            <a:r>
              <a:rPr lang="en-US" dirty="0"/>
              <a:t>may or may not be directly involved in </a:t>
            </a:r>
            <a:r>
              <a:rPr lang="en-US" dirty="0" smtClean="0"/>
              <a:t>conducting</a:t>
            </a:r>
            <a:r>
              <a:rPr lang="tr-TR" dirty="0" smtClean="0"/>
              <a:t> screening asses</a:t>
            </a:r>
          </a:p>
          <a:p>
            <a:r>
              <a:rPr lang="en-US" dirty="0"/>
              <a:t>receiving the assessment as part of the </a:t>
            </a:r>
            <a:r>
              <a:rPr lang="en-US" dirty="0" smtClean="0"/>
              <a:t>routine</a:t>
            </a:r>
            <a:r>
              <a:rPr lang="tr-TR" dirty="0" smtClean="0"/>
              <a:t> </a:t>
            </a:r>
            <a:r>
              <a:rPr lang="en-US" dirty="0" smtClean="0"/>
              <a:t>operations </a:t>
            </a:r>
            <a:r>
              <a:rPr lang="en-US" dirty="0"/>
              <a:t>of a clinic, school, hospital, or </a:t>
            </a:r>
            <a:r>
              <a:rPr lang="en-US" dirty="0" err="1" smtClean="0"/>
              <a:t>emp</a:t>
            </a:r>
            <a:r>
              <a:rPr lang="tr-TR" dirty="0" smtClean="0"/>
              <a:t>loyment setting</a:t>
            </a:r>
          </a:p>
          <a:p>
            <a:r>
              <a:rPr lang="en-US" dirty="0"/>
              <a:t>The screening can be done online or in person at many </a:t>
            </a:r>
            <a:r>
              <a:rPr lang="en-US" dirty="0" smtClean="0"/>
              <a:t>community-based</a:t>
            </a:r>
            <a:r>
              <a:rPr lang="tr-TR" dirty="0" smtClean="0"/>
              <a:t> </a:t>
            </a:r>
            <a:r>
              <a:rPr lang="en-US" dirty="0" smtClean="0"/>
              <a:t>health </a:t>
            </a:r>
            <a:r>
              <a:rPr lang="en-US" dirty="0"/>
              <a:t>care settings such as general hospitals, mental health clinics, and specialty health </a:t>
            </a:r>
            <a:r>
              <a:rPr lang="en-US" dirty="0" smtClean="0"/>
              <a:t>care</a:t>
            </a:r>
            <a:r>
              <a:rPr lang="tr-TR" dirty="0" smtClean="0"/>
              <a:t> providers</a:t>
            </a:r>
            <a:r>
              <a:rPr lang="tr-TR" dirty="0"/>
              <a:t>’ </a:t>
            </a:r>
            <a:r>
              <a:rPr lang="tr-TR" dirty="0" smtClean="0"/>
              <a:t>offices</a:t>
            </a:r>
            <a:endParaRPr lang="tr-TR" dirty="0"/>
          </a:p>
        </p:txBody>
      </p:sp>
    </p:spTree>
    <p:extLst>
      <p:ext uri="{BB962C8B-B14F-4D97-AF65-F5344CB8AC3E}">
        <p14:creationId xmlns:p14="http://schemas.microsoft.com/office/powerpoint/2010/main" val="3068140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Projective Assessment</a:t>
            </a:r>
          </a:p>
        </p:txBody>
      </p:sp>
      <p:sp>
        <p:nvSpPr>
          <p:cNvPr id="3" name="Content Placeholder 2"/>
          <p:cNvSpPr>
            <a:spLocks noGrp="1"/>
          </p:cNvSpPr>
          <p:nvPr>
            <p:ph idx="1"/>
          </p:nvPr>
        </p:nvSpPr>
        <p:spPr>
          <a:xfrm>
            <a:off x="382772" y="1690688"/>
            <a:ext cx="11355572" cy="4986559"/>
          </a:xfrm>
        </p:spPr>
        <p:txBody>
          <a:bodyPr/>
          <a:lstStyle/>
          <a:p>
            <a:pPr>
              <a:lnSpc>
                <a:spcPct val="100000"/>
              </a:lnSpc>
            </a:pPr>
            <a:r>
              <a:rPr lang="tr-TR" dirty="0"/>
              <a:t>Rorschach Inkblot </a:t>
            </a:r>
            <a:r>
              <a:rPr lang="tr-TR" dirty="0" smtClean="0"/>
              <a:t>Test</a:t>
            </a:r>
          </a:p>
          <a:p>
            <a:pPr lvl="1">
              <a:lnSpc>
                <a:spcPct val="100000"/>
              </a:lnSpc>
            </a:pPr>
            <a:r>
              <a:rPr lang="tr-TR" dirty="0" smtClean="0"/>
              <a:t>By Swiss psychiatrist </a:t>
            </a:r>
            <a:r>
              <a:rPr lang="en-US" dirty="0" smtClean="0"/>
              <a:t>Hermann Rorschach</a:t>
            </a:r>
            <a:endParaRPr lang="tr-TR" dirty="0" smtClean="0"/>
          </a:p>
          <a:p>
            <a:pPr lvl="1">
              <a:lnSpc>
                <a:spcPct val="100000"/>
              </a:lnSpc>
            </a:pPr>
            <a:r>
              <a:rPr lang="en-US" dirty="0" smtClean="0"/>
              <a:t>consist </a:t>
            </a:r>
            <a:r>
              <a:rPr lang="en-US" dirty="0"/>
              <a:t>of 10 </a:t>
            </a:r>
            <a:r>
              <a:rPr lang="en-US" dirty="0" smtClean="0"/>
              <a:t>cards</a:t>
            </a:r>
            <a:endParaRPr lang="tr-TR" dirty="0" smtClean="0"/>
          </a:p>
          <a:p>
            <a:pPr lvl="1">
              <a:lnSpc>
                <a:spcPct val="100000"/>
              </a:lnSpc>
            </a:pPr>
            <a:r>
              <a:rPr lang="tr-TR" dirty="0" smtClean="0"/>
              <a:t>e</a:t>
            </a:r>
            <a:r>
              <a:rPr lang="en-US" dirty="0" smtClean="0"/>
              <a:t>ach contain</a:t>
            </a:r>
            <a:r>
              <a:rPr lang="tr-TR" dirty="0" smtClean="0"/>
              <a:t>s </a:t>
            </a:r>
            <a:r>
              <a:rPr lang="en-US" dirty="0" smtClean="0"/>
              <a:t>symmetrical </a:t>
            </a:r>
            <a:r>
              <a:rPr lang="en-US" dirty="0"/>
              <a:t>inkblots, some colored and some in black </a:t>
            </a:r>
            <a:r>
              <a:rPr lang="en-US" dirty="0" smtClean="0"/>
              <a:t>and</a:t>
            </a:r>
            <a:r>
              <a:rPr lang="tr-TR" dirty="0" smtClean="0"/>
              <a:t> white</a:t>
            </a:r>
          </a:p>
          <a:p>
            <a:pPr lvl="1">
              <a:lnSpc>
                <a:spcPct val="100000"/>
              </a:lnSpc>
            </a:pPr>
            <a:r>
              <a:rPr lang="tr-TR" dirty="0"/>
              <a:t>John Exner’s Comprehensive </a:t>
            </a:r>
            <a:r>
              <a:rPr lang="tr-TR" dirty="0" smtClean="0"/>
              <a:t>System (cs)</a:t>
            </a:r>
          </a:p>
          <a:p>
            <a:pPr lvl="2">
              <a:lnSpc>
                <a:spcPct val="100000"/>
              </a:lnSpc>
            </a:pPr>
            <a:r>
              <a:rPr lang="tr-TR" dirty="0"/>
              <a:t>the principal scoring </a:t>
            </a:r>
            <a:r>
              <a:rPr lang="tr-TR" dirty="0" smtClean="0"/>
              <a:t>system for </a:t>
            </a:r>
            <a:r>
              <a:rPr lang="tr-TR" dirty="0"/>
              <a:t>the </a:t>
            </a:r>
            <a:r>
              <a:rPr lang="tr-TR" dirty="0" smtClean="0"/>
              <a:t>Rorschach</a:t>
            </a:r>
          </a:p>
          <a:p>
            <a:pPr>
              <a:lnSpc>
                <a:spcPct val="100000"/>
              </a:lnSpc>
            </a:pPr>
            <a:r>
              <a:rPr lang="en-US" dirty="0"/>
              <a:t>A major problem for the CS norms is the likelihood that </a:t>
            </a:r>
            <a:r>
              <a:rPr lang="en-US" dirty="0" smtClean="0"/>
              <a:t>non</a:t>
            </a:r>
            <a:r>
              <a:rPr lang="tr-TR" dirty="0" smtClean="0"/>
              <a:t>-</a:t>
            </a:r>
            <a:r>
              <a:rPr lang="en-US" dirty="0" smtClean="0"/>
              <a:t>patient </a:t>
            </a:r>
            <a:r>
              <a:rPr lang="en-US" dirty="0"/>
              <a:t>norms </a:t>
            </a:r>
            <a:r>
              <a:rPr lang="en-US" dirty="0" err="1" smtClean="0"/>
              <a:t>overpathologize</a:t>
            </a:r>
            <a:r>
              <a:rPr lang="tr-TR" dirty="0" smtClean="0"/>
              <a:t> normal individuals</a:t>
            </a:r>
          </a:p>
          <a:p>
            <a:pPr>
              <a:lnSpc>
                <a:spcPct val="100000"/>
              </a:lnSpc>
            </a:pPr>
            <a:r>
              <a:rPr lang="tr-TR" dirty="0"/>
              <a:t>I</a:t>
            </a:r>
            <a:r>
              <a:rPr lang="tr-TR" dirty="0" smtClean="0"/>
              <a:t>nterrater </a:t>
            </a:r>
            <a:r>
              <a:rPr lang="tr-TR" dirty="0"/>
              <a:t>reliability </a:t>
            </a:r>
            <a:r>
              <a:rPr lang="tr-TR" dirty="0" smtClean="0"/>
              <a:t>values are debatable</a:t>
            </a:r>
          </a:p>
          <a:p>
            <a:pPr>
              <a:lnSpc>
                <a:spcPct val="100000"/>
              </a:lnSpc>
            </a:pPr>
            <a:r>
              <a:rPr lang="en-US" dirty="0"/>
              <a:t>Rorschach should not be used to provide diagnostic information</a:t>
            </a:r>
            <a:endParaRPr lang="tr-TR" dirty="0" smtClean="0"/>
          </a:p>
          <a:p>
            <a:endParaRPr lang="tr-TR" dirty="0" smtClean="0"/>
          </a:p>
          <a:p>
            <a:endParaRPr lang="tr-TR" dirty="0" smtClean="0"/>
          </a:p>
          <a:p>
            <a:pPr lvl="1"/>
            <a:endParaRPr lang="tr-TR" dirty="0"/>
          </a:p>
        </p:txBody>
      </p:sp>
    </p:spTree>
    <p:extLst>
      <p:ext uri="{BB962C8B-B14F-4D97-AF65-F5344CB8AC3E}">
        <p14:creationId xmlns:p14="http://schemas.microsoft.com/office/powerpoint/2010/main" val="31712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04229" y="332657"/>
            <a:ext cx="7125113" cy="924475"/>
          </a:xfrm>
        </p:spPr>
        <p:txBody>
          <a:bodyPr/>
          <a:lstStyle/>
          <a:p>
            <a:pPr algn="ctr">
              <a:lnSpc>
                <a:spcPct val="100000"/>
              </a:lnSpc>
            </a:pPr>
            <a:r>
              <a:rPr lang="tr-TR" dirty="0"/>
              <a:t>Rorschach Inkblot Test</a:t>
            </a:r>
          </a:p>
        </p:txBody>
      </p:sp>
      <p:pic>
        <p:nvPicPr>
          <p:cNvPr id="3074" name="Picture 2" descr="C:\Documents and Settings\merve topcu\Desktop\e7ae53e3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08" y="1536075"/>
            <a:ext cx="7279846" cy="4917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3 Slayt Numarası Yer Tutucusu"/>
          <p:cNvSpPr>
            <a:spLocks noGrp="1"/>
          </p:cNvSpPr>
          <p:nvPr>
            <p:ph type="sldNum" sz="quarter" idx="12"/>
          </p:nvPr>
        </p:nvSpPr>
        <p:spPr/>
        <p:txBody>
          <a:bodyPr/>
          <a:lstStyle/>
          <a:p>
            <a:fld id="{F302176B-0E47-46AC-8F43-DAB4B8A37D06}" type="slidenum">
              <a:rPr lang="tr-TR" smtClean="0"/>
              <a:pPr/>
              <a:t>61</a:t>
            </a:fld>
            <a:endParaRPr lang="tr-TR"/>
          </a:p>
        </p:txBody>
      </p:sp>
    </p:spTree>
    <p:extLst>
      <p:ext uri="{BB962C8B-B14F-4D97-AF65-F5344CB8AC3E}">
        <p14:creationId xmlns:p14="http://schemas.microsoft.com/office/powerpoint/2010/main" val="3422674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04229" y="332657"/>
            <a:ext cx="7125113" cy="924475"/>
          </a:xfrm>
        </p:spPr>
        <p:txBody>
          <a:bodyPr/>
          <a:lstStyle/>
          <a:p>
            <a:pPr algn="ctr">
              <a:lnSpc>
                <a:spcPct val="100000"/>
              </a:lnSpc>
            </a:pPr>
            <a:r>
              <a:rPr lang="tr-TR" dirty="0"/>
              <a:t>Rorschach Inkblot Test</a:t>
            </a:r>
          </a:p>
        </p:txBody>
      </p:sp>
      <p:pic>
        <p:nvPicPr>
          <p:cNvPr id="2050" name="Picture 2" descr="C:\Documents and Settings\merve topcu\Desktop\Rorscha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561" y="1628800"/>
            <a:ext cx="6901780" cy="4931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3 Slayt Numarası Yer Tutucusu"/>
          <p:cNvSpPr>
            <a:spLocks noGrp="1"/>
          </p:cNvSpPr>
          <p:nvPr>
            <p:ph type="sldNum" sz="quarter" idx="12"/>
          </p:nvPr>
        </p:nvSpPr>
        <p:spPr/>
        <p:txBody>
          <a:bodyPr/>
          <a:lstStyle/>
          <a:p>
            <a:fld id="{F302176B-0E47-46AC-8F43-DAB4B8A37D06}" type="slidenum">
              <a:rPr lang="tr-TR" smtClean="0"/>
              <a:pPr/>
              <a:t>62</a:t>
            </a:fld>
            <a:endParaRPr lang="tr-TR"/>
          </a:p>
        </p:txBody>
      </p:sp>
    </p:spTree>
    <p:extLst>
      <p:ext uri="{BB962C8B-B14F-4D97-AF65-F5344CB8AC3E}">
        <p14:creationId xmlns:p14="http://schemas.microsoft.com/office/powerpoint/2010/main" val="3656893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Projective Assessment</a:t>
            </a:r>
          </a:p>
        </p:txBody>
      </p:sp>
      <p:sp>
        <p:nvSpPr>
          <p:cNvPr id="3" name="Content Placeholder 2"/>
          <p:cNvSpPr>
            <a:spLocks noGrp="1"/>
          </p:cNvSpPr>
          <p:nvPr>
            <p:ph idx="1"/>
          </p:nvPr>
        </p:nvSpPr>
        <p:spPr>
          <a:xfrm>
            <a:off x="489098" y="1531088"/>
            <a:ext cx="11164186" cy="4890977"/>
          </a:xfrm>
        </p:spPr>
        <p:txBody>
          <a:bodyPr>
            <a:normAutofit/>
          </a:bodyPr>
          <a:lstStyle/>
          <a:p>
            <a:pPr>
              <a:lnSpc>
                <a:spcPct val="100000"/>
              </a:lnSpc>
            </a:pPr>
            <a:r>
              <a:rPr lang="tr-TR" dirty="0"/>
              <a:t>Thematic Apperception </a:t>
            </a:r>
            <a:r>
              <a:rPr lang="tr-TR" dirty="0" smtClean="0"/>
              <a:t>Test</a:t>
            </a:r>
          </a:p>
          <a:p>
            <a:pPr lvl="1">
              <a:lnSpc>
                <a:spcPct val="100000"/>
              </a:lnSpc>
            </a:pPr>
            <a:r>
              <a:rPr lang="en-US" dirty="0"/>
              <a:t>a projective measure composed of 31 </a:t>
            </a:r>
            <a:r>
              <a:rPr lang="en-US" dirty="0" smtClean="0"/>
              <a:t>cards</a:t>
            </a:r>
            <a:endParaRPr lang="tr-TR" dirty="0" smtClean="0"/>
          </a:p>
          <a:p>
            <a:pPr lvl="1">
              <a:lnSpc>
                <a:spcPct val="100000"/>
              </a:lnSpc>
            </a:pPr>
            <a:r>
              <a:rPr lang="en-US" dirty="0"/>
              <a:t>asked to tell stories about pictures printed on </a:t>
            </a:r>
            <a:r>
              <a:rPr lang="en-US" dirty="0" smtClean="0"/>
              <a:t>cards</a:t>
            </a:r>
            <a:endParaRPr lang="tr-TR" dirty="0" smtClean="0"/>
          </a:p>
          <a:p>
            <a:pPr lvl="1">
              <a:lnSpc>
                <a:spcPct val="100000"/>
              </a:lnSpc>
            </a:pPr>
            <a:r>
              <a:rPr lang="en-US" dirty="0"/>
              <a:t>in creating these stories, the dominant needs, emotions, and conflicts of </a:t>
            </a:r>
            <a:r>
              <a:rPr lang="en-US" dirty="0" smtClean="0"/>
              <a:t>the</a:t>
            </a:r>
            <a:r>
              <a:rPr lang="tr-TR" dirty="0" smtClean="0"/>
              <a:t> person’s </a:t>
            </a:r>
            <a:r>
              <a:rPr lang="tr-TR" dirty="0"/>
              <a:t>personality are </a:t>
            </a:r>
            <a:r>
              <a:rPr lang="tr-TR" dirty="0" smtClean="0"/>
              <a:t>revealed</a:t>
            </a:r>
          </a:p>
          <a:p>
            <a:pPr>
              <a:lnSpc>
                <a:spcPct val="100000"/>
              </a:lnSpc>
            </a:pPr>
            <a:r>
              <a:rPr lang="tr-TR" dirty="0" smtClean="0"/>
              <a:t>There </a:t>
            </a:r>
            <a:r>
              <a:rPr lang="tr-TR" dirty="0"/>
              <a:t>is </a:t>
            </a:r>
            <a:r>
              <a:rPr lang="tr-TR" dirty="0" smtClean="0"/>
              <a:t>little </a:t>
            </a:r>
            <a:r>
              <a:rPr lang="en-US" dirty="0" smtClean="0"/>
              <a:t>consistency </a:t>
            </a:r>
            <a:r>
              <a:rPr lang="en-US" dirty="0"/>
              <a:t>across clinicians and researchers </a:t>
            </a:r>
            <a:r>
              <a:rPr lang="en-US" u="sng" dirty="0"/>
              <a:t>in terms of </a:t>
            </a:r>
            <a:endParaRPr lang="tr-TR" u="sng" dirty="0" smtClean="0"/>
          </a:p>
          <a:p>
            <a:pPr lvl="1">
              <a:lnSpc>
                <a:spcPct val="100000"/>
              </a:lnSpc>
            </a:pPr>
            <a:r>
              <a:rPr lang="en-US" dirty="0" smtClean="0"/>
              <a:t>how </a:t>
            </a:r>
            <a:r>
              <a:rPr lang="en-US" dirty="0"/>
              <a:t>many cards are used in an </a:t>
            </a:r>
            <a:r>
              <a:rPr lang="en-US" dirty="0" smtClean="0"/>
              <a:t>assessment</a:t>
            </a:r>
            <a:endParaRPr lang="tr-TR" dirty="0" smtClean="0"/>
          </a:p>
          <a:p>
            <a:pPr lvl="1">
              <a:lnSpc>
                <a:spcPct val="100000"/>
              </a:lnSpc>
            </a:pPr>
            <a:r>
              <a:rPr lang="en-US" dirty="0" smtClean="0"/>
              <a:t>which </a:t>
            </a:r>
            <a:r>
              <a:rPr lang="en-US" dirty="0"/>
              <a:t>cards are used, the order in which the cards are </a:t>
            </a:r>
            <a:r>
              <a:rPr lang="en-US" dirty="0" smtClean="0"/>
              <a:t>presented</a:t>
            </a:r>
            <a:endParaRPr lang="tr-TR" dirty="0" smtClean="0"/>
          </a:p>
          <a:p>
            <a:pPr lvl="1">
              <a:lnSpc>
                <a:spcPct val="100000"/>
              </a:lnSpc>
            </a:pPr>
            <a:r>
              <a:rPr lang="en-US" dirty="0" smtClean="0"/>
              <a:t>the </a:t>
            </a:r>
            <a:r>
              <a:rPr lang="en-US" dirty="0"/>
              <a:t>instructions used in </a:t>
            </a:r>
            <a:r>
              <a:rPr lang="en-US" dirty="0" smtClean="0"/>
              <a:t>administering</a:t>
            </a:r>
            <a:r>
              <a:rPr lang="tr-TR" dirty="0" smtClean="0"/>
              <a:t> </a:t>
            </a:r>
            <a:r>
              <a:rPr lang="en-US" dirty="0" smtClean="0"/>
              <a:t>the test</a:t>
            </a:r>
            <a:endParaRPr lang="tr-TR" dirty="0" smtClean="0"/>
          </a:p>
          <a:p>
            <a:pPr lvl="1">
              <a:lnSpc>
                <a:spcPct val="100000"/>
              </a:lnSpc>
            </a:pPr>
            <a:r>
              <a:rPr lang="tr-TR" dirty="0" smtClean="0"/>
              <a:t>t</a:t>
            </a:r>
            <a:r>
              <a:rPr lang="en-US" dirty="0" smtClean="0"/>
              <a:t>he </a:t>
            </a:r>
            <a:r>
              <a:rPr lang="en-US" dirty="0"/>
              <a:t>scoring and interpretive principles used with the test</a:t>
            </a:r>
            <a:endParaRPr lang="tr-TR" dirty="0" smtClean="0"/>
          </a:p>
          <a:p>
            <a:pPr lvl="1"/>
            <a:endParaRPr lang="tr-TR" dirty="0"/>
          </a:p>
        </p:txBody>
      </p:sp>
    </p:spTree>
    <p:extLst>
      <p:ext uri="{BB962C8B-B14F-4D97-AF65-F5344CB8AC3E}">
        <p14:creationId xmlns:p14="http://schemas.microsoft.com/office/powerpoint/2010/main" val="3119782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04229" y="332657"/>
            <a:ext cx="7125113" cy="924475"/>
          </a:xfrm>
        </p:spPr>
        <p:txBody>
          <a:bodyPr/>
          <a:lstStyle/>
          <a:p>
            <a:pPr algn="ctr">
              <a:lnSpc>
                <a:spcPct val="100000"/>
              </a:lnSpc>
            </a:pPr>
            <a:r>
              <a:rPr lang="tr-TR" dirty="0"/>
              <a:t>Thematic Apperception Test</a:t>
            </a:r>
          </a:p>
        </p:txBody>
      </p:sp>
      <p:pic>
        <p:nvPicPr>
          <p:cNvPr id="4098" name="Picture 2" descr="C:\Documents and Settings\merve topcu\Desktop\c9fd822d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8035" y="1252197"/>
            <a:ext cx="7032565" cy="5469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3 Slayt Numarası Yer Tutucusu"/>
          <p:cNvSpPr>
            <a:spLocks noGrp="1"/>
          </p:cNvSpPr>
          <p:nvPr>
            <p:ph type="sldNum" sz="quarter" idx="12"/>
          </p:nvPr>
        </p:nvSpPr>
        <p:spPr/>
        <p:txBody>
          <a:bodyPr/>
          <a:lstStyle/>
          <a:p>
            <a:fld id="{F302176B-0E47-46AC-8F43-DAB4B8A37D06}" type="slidenum">
              <a:rPr lang="tr-TR" smtClean="0"/>
              <a:pPr/>
              <a:t>64</a:t>
            </a:fld>
            <a:endParaRPr lang="tr-TR"/>
          </a:p>
        </p:txBody>
      </p:sp>
      <p:sp>
        <p:nvSpPr>
          <p:cNvPr id="3" name="Sun 2">
            <a:hlinkClick r:id="rId3" action="ppaction://hlinkfile"/>
          </p:cNvPr>
          <p:cNvSpPr/>
          <p:nvPr/>
        </p:nvSpPr>
        <p:spPr>
          <a:xfrm rot="20705229">
            <a:off x="7723943" y="4018839"/>
            <a:ext cx="2892056" cy="2509284"/>
          </a:xfrm>
          <a:prstGeom prst="su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b="1" dirty="0" smtClean="0">
                <a:solidFill>
                  <a:srgbClr val="7030A0"/>
                </a:solidFill>
              </a:rPr>
              <a:t>Example </a:t>
            </a:r>
            <a:endParaRPr lang="tr-TR" b="1" dirty="0">
              <a:solidFill>
                <a:srgbClr val="7030A0"/>
              </a:solidFill>
            </a:endParaRPr>
          </a:p>
        </p:txBody>
      </p:sp>
    </p:spTree>
    <p:extLst>
      <p:ext uri="{BB962C8B-B14F-4D97-AF65-F5344CB8AC3E}">
        <p14:creationId xmlns:p14="http://schemas.microsoft.com/office/powerpoint/2010/main" val="4735334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t>Children’s Apperception test (C.A.T.)</a:t>
            </a:r>
            <a:endParaRPr lang="en-US" dirty="0"/>
          </a:p>
        </p:txBody>
      </p:sp>
      <p:sp>
        <p:nvSpPr>
          <p:cNvPr id="3" name="2 İçerik Yer Tutucusu"/>
          <p:cNvSpPr>
            <a:spLocks noGrp="1"/>
          </p:cNvSpPr>
          <p:nvPr>
            <p:ph sz="quarter" idx="1"/>
          </p:nvPr>
        </p:nvSpPr>
        <p:spPr>
          <a:xfrm>
            <a:off x="838200" y="1690688"/>
            <a:ext cx="10900144" cy="4783264"/>
          </a:xfrm>
        </p:spPr>
        <p:txBody>
          <a:bodyPr>
            <a:normAutofit fontScale="92500" lnSpcReduction="10000"/>
          </a:bodyPr>
          <a:lstStyle/>
          <a:p>
            <a:r>
              <a:rPr lang="en-US" dirty="0" smtClean="0"/>
              <a:t>Individually administered projective personality test </a:t>
            </a:r>
          </a:p>
          <a:p>
            <a:r>
              <a:rPr lang="en-US" dirty="0" smtClean="0"/>
              <a:t>Appropriate for children aged 3 to 10 years</a:t>
            </a:r>
          </a:p>
          <a:p>
            <a:r>
              <a:rPr lang="en-US" dirty="0" smtClean="0"/>
              <a:t>Aim: measure the personality traits, attitudes, and psychodynamic processes </a:t>
            </a:r>
          </a:p>
          <a:p>
            <a:r>
              <a:rPr lang="en-US" dirty="0" smtClean="0"/>
              <a:t>Originally developed to assess psychosexual conflicts related to certain stages of a child's development.</a:t>
            </a:r>
          </a:p>
          <a:p>
            <a:pPr lvl="1"/>
            <a:r>
              <a:rPr lang="en-US" dirty="0" smtClean="0"/>
              <a:t>E.g., relationship issues, sibling rivalry, and aggression. </a:t>
            </a:r>
          </a:p>
          <a:p>
            <a:r>
              <a:rPr lang="en-US" dirty="0" smtClean="0"/>
              <a:t>Today, the CAT is more often used as an assessment technique in clinical evaluation. </a:t>
            </a:r>
          </a:p>
          <a:p>
            <a:pPr algn="r">
              <a:buNone/>
            </a:pPr>
            <a:r>
              <a:rPr lang="en-US" dirty="0" smtClean="0"/>
              <a:t>(Frick, Barry, &amp; </a:t>
            </a:r>
            <a:r>
              <a:rPr lang="en-US" dirty="0" err="1" smtClean="0"/>
              <a:t>Kamphaus</a:t>
            </a:r>
            <a:r>
              <a:rPr lang="en-US" dirty="0" smtClean="0"/>
              <a:t>, 2010)</a:t>
            </a:r>
          </a:p>
          <a:p>
            <a:r>
              <a:rPr lang="en-US" dirty="0" smtClean="0"/>
              <a:t>Assumption: children would identify more readily</a:t>
            </a:r>
            <a:r>
              <a:rPr lang="tr-TR" dirty="0" smtClean="0"/>
              <a:t> </a:t>
            </a:r>
            <a:r>
              <a:rPr lang="en-US" dirty="0" smtClean="0"/>
              <a:t>with animals</a:t>
            </a:r>
            <a:endParaRPr lang="tr-TR" dirty="0" smtClean="0"/>
          </a:p>
          <a:p>
            <a:pPr algn="r">
              <a:buNone/>
            </a:pPr>
            <a:r>
              <a:rPr lang="tr-TR" dirty="0" smtClean="0"/>
              <a:t>(</a:t>
            </a:r>
            <a:r>
              <a:rPr lang="tr-TR" dirty="0" err="1" smtClean="0"/>
              <a:t>Reynolds</a:t>
            </a:r>
            <a:r>
              <a:rPr lang="tr-TR" dirty="0" smtClean="0"/>
              <a:t>, C. R., &amp; </a:t>
            </a:r>
            <a:r>
              <a:rPr lang="tr-TR" dirty="0" err="1" smtClean="0"/>
              <a:t>Kamphaus</a:t>
            </a:r>
            <a:r>
              <a:rPr lang="tr-TR" dirty="0" smtClean="0"/>
              <a:t>, 2003)</a:t>
            </a:r>
            <a:endParaRPr lang="en-US" dirty="0"/>
          </a:p>
        </p:txBody>
      </p:sp>
    </p:spTree>
    <p:extLst>
      <p:ext uri="{BB962C8B-B14F-4D97-AF65-F5344CB8AC3E}">
        <p14:creationId xmlns:p14="http://schemas.microsoft.com/office/powerpoint/2010/main" val="3375325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8003232" cy="1143000"/>
          </a:xfrm>
        </p:spPr>
        <p:txBody>
          <a:bodyPr>
            <a:normAutofit fontScale="90000"/>
          </a:bodyPr>
          <a:lstStyle/>
          <a:p>
            <a:r>
              <a:rPr lang="en-US" dirty="0" smtClean="0"/>
              <a:t>Developmental &amp; projective features</a:t>
            </a:r>
            <a:endParaRPr lang="en-US" dirty="0"/>
          </a:p>
        </p:txBody>
      </p:sp>
      <p:sp>
        <p:nvSpPr>
          <p:cNvPr id="3" name="2 İçerik Yer Tutucusu"/>
          <p:cNvSpPr>
            <a:spLocks noGrp="1"/>
          </p:cNvSpPr>
          <p:nvPr>
            <p:ph sz="quarter" idx="1"/>
          </p:nvPr>
        </p:nvSpPr>
        <p:spPr/>
        <p:txBody>
          <a:bodyPr>
            <a:normAutofit fontScale="92500" lnSpcReduction="20000"/>
          </a:bodyPr>
          <a:lstStyle/>
          <a:p>
            <a:pPr>
              <a:lnSpc>
                <a:spcPct val="160000"/>
              </a:lnSpc>
            </a:pPr>
            <a:r>
              <a:rPr lang="en-US" sz="4100" dirty="0" smtClean="0"/>
              <a:t>Consider developmental features of the children</a:t>
            </a:r>
          </a:p>
          <a:p>
            <a:pPr lvl="1">
              <a:lnSpc>
                <a:spcPct val="160000"/>
              </a:lnSpc>
            </a:pPr>
            <a:r>
              <a:rPr lang="en-US" sz="3600" dirty="0" smtClean="0"/>
              <a:t>Two concepts</a:t>
            </a:r>
          </a:p>
          <a:p>
            <a:pPr lvl="2">
              <a:lnSpc>
                <a:spcPct val="160000"/>
              </a:lnSpc>
            </a:pPr>
            <a:r>
              <a:rPr lang="en-US" sz="3100" dirty="0" smtClean="0"/>
              <a:t>Piaget’s “externalization” </a:t>
            </a:r>
          </a:p>
          <a:p>
            <a:pPr lvl="2">
              <a:lnSpc>
                <a:spcPct val="160000"/>
              </a:lnSpc>
            </a:pPr>
            <a:r>
              <a:rPr lang="en-US" sz="3100" dirty="0" smtClean="0"/>
              <a:t>“Egocentrism”</a:t>
            </a:r>
            <a:endParaRPr lang="tr-TR" sz="3100" dirty="0" smtClean="0"/>
          </a:p>
          <a:p>
            <a:pPr lvl="2"/>
            <a:endParaRPr lang="tr-TR" dirty="0" smtClean="0"/>
          </a:p>
          <a:p>
            <a:pPr lvl="2"/>
            <a:endParaRPr lang="tr-TR" dirty="0" smtClean="0"/>
          </a:p>
          <a:p>
            <a:pPr lvl="2"/>
            <a:endParaRPr lang="tr-TR" dirty="0" smtClean="0"/>
          </a:p>
          <a:p>
            <a:pPr algn="r">
              <a:buNone/>
            </a:pPr>
            <a:r>
              <a:rPr lang="tr-TR" sz="2200" dirty="0" smtClean="0"/>
              <a:t>(Reynolds, C. R., &amp; </a:t>
            </a:r>
            <a:r>
              <a:rPr lang="tr-TR" sz="2200" dirty="0" err="1" smtClean="0"/>
              <a:t>Kamphaus</a:t>
            </a:r>
            <a:r>
              <a:rPr lang="tr-TR" sz="2200" dirty="0" smtClean="0"/>
              <a:t>, 2003)</a:t>
            </a:r>
            <a:endParaRPr lang="en-US" sz="2200" dirty="0" smtClean="0"/>
          </a:p>
          <a:p>
            <a:pPr lvl="2"/>
            <a:endParaRPr lang="en-US" dirty="0" smtClean="0"/>
          </a:p>
        </p:txBody>
      </p:sp>
    </p:spTree>
    <p:extLst>
      <p:ext uri="{BB962C8B-B14F-4D97-AF65-F5344CB8AC3E}">
        <p14:creationId xmlns:p14="http://schemas.microsoft.com/office/powerpoint/2010/main" val="3668576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t>Developmental &amp; projective features</a:t>
            </a:r>
            <a:endParaRPr lang="en-US" dirty="0"/>
          </a:p>
        </p:txBody>
      </p:sp>
      <p:sp>
        <p:nvSpPr>
          <p:cNvPr id="3" name="2 İçerik Yer Tutucusu"/>
          <p:cNvSpPr>
            <a:spLocks noGrp="1"/>
          </p:cNvSpPr>
          <p:nvPr>
            <p:ph sz="quarter" idx="1"/>
          </p:nvPr>
        </p:nvSpPr>
        <p:spPr/>
        <p:txBody>
          <a:bodyPr>
            <a:normAutofit lnSpcReduction="10000"/>
          </a:bodyPr>
          <a:lstStyle/>
          <a:p>
            <a:pPr>
              <a:lnSpc>
                <a:spcPct val="150000"/>
              </a:lnSpc>
            </a:pPr>
            <a:r>
              <a:rPr lang="en-US" dirty="0" smtClean="0"/>
              <a:t>Piaget’s “externalization” </a:t>
            </a:r>
          </a:p>
          <a:p>
            <a:pPr lvl="1">
              <a:lnSpc>
                <a:spcPct val="150000"/>
              </a:lnSpc>
            </a:pPr>
            <a:r>
              <a:rPr lang="en-US" dirty="0" smtClean="0"/>
              <a:t>a process by which we attribute to things in the external world the products of our own mental activity</a:t>
            </a:r>
          </a:p>
          <a:p>
            <a:pPr lvl="1">
              <a:lnSpc>
                <a:spcPct val="150000"/>
              </a:lnSpc>
            </a:pPr>
            <a:r>
              <a:rPr lang="en-US" dirty="0" err="1" smtClean="0"/>
              <a:t>Elkind</a:t>
            </a:r>
            <a:r>
              <a:rPr lang="en-US" dirty="0" smtClean="0"/>
              <a:t> (1976) immediate &amp; unconscious attribution that differs from  “projection” in that it is a normal process common to everyone (thus, it is closer to “projection” as commonly used)</a:t>
            </a:r>
            <a:endParaRPr lang="tr-TR" dirty="0" smtClean="0"/>
          </a:p>
          <a:p>
            <a:pPr lvl="1"/>
            <a:endParaRPr lang="tr-TR" dirty="0" smtClean="0"/>
          </a:p>
          <a:p>
            <a:pPr algn="r">
              <a:buNone/>
            </a:pPr>
            <a:r>
              <a:rPr lang="tr-TR" sz="2400" dirty="0" smtClean="0"/>
              <a:t>(Reynolds, C. R., &amp; </a:t>
            </a:r>
            <a:r>
              <a:rPr lang="tr-TR" sz="2400" dirty="0" err="1" smtClean="0"/>
              <a:t>Kamphaus</a:t>
            </a:r>
            <a:r>
              <a:rPr lang="tr-TR" sz="2400" dirty="0" smtClean="0"/>
              <a:t>, 2003)</a:t>
            </a:r>
            <a:endParaRPr lang="en-US" sz="2400" dirty="0" smtClean="0"/>
          </a:p>
          <a:p>
            <a:endParaRPr lang="en-US" dirty="0"/>
          </a:p>
        </p:txBody>
      </p:sp>
    </p:spTree>
    <p:extLst>
      <p:ext uri="{BB962C8B-B14F-4D97-AF65-F5344CB8AC3E}">
        <p14:creationId xmlns:p14="http://schemas.microsoft.com/office/powerpoint/2010/main" val="1244580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Developmental &amp; projective features</a:t>
            </a:r>
            <a:endParaRPr lang="en-US" dirty="0"/>
          </a:p>
        </p:txBody>
      </p:sp>
      <p:sp>
        <p:nvSpPr>
          <p:cNvPr id="3" name="2 İçerik Yer Tutucusu"/>
          <p:cNvSpPr>
            <a:spLocks noGrp="1"/>
          </p:cNvSpPr>
          <p:nvPr>
            <p:ph sz="quarter" idx="1"/>
          </p:nvPr>
        </p:nvSpPr>
        <p:spPr>
          <a:xfrm>
            <a:off x="297712" y="1690688"/>
            <a:ext cx="11610753" cy="4922763"/>
          </a:xfrm>
        </p:spPr>
        <p:txBody>
          <a:bodyPr>
            <a:normAutofit lnSpcReduction="10000"/>
          </a:bodyPr>
          <a:lstStyle/>
          <a:p>
            <a:pPr>
              <a:lnSpc>
                <a:spcPct val="150000"/>
              </a:lnSpc>
            </a:pPr>
            <a:r>
              <a:rPr lang="en-US" dirty="0" smtClean="0"/>
              <a:t>“Egocentrism”</a:t>
            </a:r>
          </a:p>
          <a:p>
            <a:pPr lvl="1">
              <a:lnSpc>
                <a:spcPct val="150000"/>
              </a:lnSpc>
            </a:pPr>
            <a:r>
              <a:rPr lang="en-US" dirty="0" smtClean="0"/>
              <a:t>young child’s inability to put himself or herself in another’s position and to adopt the other’s point of view.</a:t>
            </a:r>
          </a:p>
          <a:p>
            <a:pPr lvl="1">
              <a:lnSpc>
                <a:spcPct val="150000"/>
              </a:lnSpc>
            </a:pPr>
            <a:r>
              <a:rPr lang="en-US" dirty="0" smtClean="0"/>
              <a:t>Kessler (1966) </a:t>
            </a:r>
            <a:endParaRPr lang="tr-TR" dirty="0"/>
          </a:p>
          <a:p>
            <a:pPr marL="914400" lvl="2" indent="0">
              <a:lnSpc>
                <a:spcPct val="150000"/>
              </a:lnSpc>
              <a:buNone/>
            </a:pPr>
            <a:r>
              <a:rPr lang="tr-TR" dirty="0" smtClean="0"/>
              <a:t> </a:t>
            </a:r>
            <a:r>
              <a:rPr lang="en-US" dirty="0" smtClean="0"/>
              <a:t>“the similarity between childlike egocentrism and the projection of the paranoid patient. Like that of the paranoid patient, the child’s narcissism is overwhelming. And like the paranoid individual, the children interprets the universe as revolving around him, either to hurt him or help him, and he personifies all happenings in terms of his own projected wishes and fears</a:t>
            </a:r>
            <a:r>
              <a:rPr lang="tr-TR" dirty="0" smtClean="0"/>
              <a:t>.</a:t>
            </a:r>
            <a:r>
              <a:rPr lang="en-US" dirty="0" smtClean="0"/>
              <a:t>”</a:t>
            </a:r>
            <a:endParaRPr lang="tr-TR" dirty="0" smtClean="0"/>
          </a:p>
          <a:p>
            <a:pPr algn="r">
              <a:lnSpc>
                <a:spcPct val="150000"/>
              </a:lnSpc>
              <a:buNone/>
            </a:pPr>
            <a:r>
              <a:rPr lang="tr-TR" sz="1800" dirty="0" smtClean="0"/>
              <a:t>(Reynolds, C. R., &amp; </a:t>
            </a:r>
            <a:r>
              <a:rPr lang="tr-TR" sz="1800" dirty="0" err="1" smtClean="0"/>
              <a:t>Kamphaus</a:t>
            </a:r>
            <a:r>
              <a:rPr lang="tr-TR" sz="1800" dirty="0" smtClean="0"/>
              <a:t>, 2003)</a:t>
            </a:r>
            <a:endParaRPr lang="en-US" sz="1800" dirty="0" smtClean="0"/>
          </a:p>
          <a:p>
            <a:pPr algn="r">
              <a:buNone/>
            </a:pPr>
            <a:endParaRPr lang="en-US" dirty="0" smtClean="0"/>
          </a:p>
          <a:p>
            <a:endParaRPr lang="en-US" dirty="0"/>
          </a:p>
        </p:txBody>
      </p:sp>
    </p:spTree>
    <p:extLst>
      <p:ext uri="{BB962C8B-B14F-4D97-AF65-F5344CB8AC3E}">
        <p14:creationId xmlns:p14="http://schemas.microsoft.com/office/powerpoint/2010/main" val="3360211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t>Developmental &amp; projective features</a:t>
            </a:r>
            <a:endParaRPr lang="en-US" dirty="0"/>
          </a:p>
        </p:txBody>
      </p:sp>
      <p:sp>
        <p:nvSpPr>
          <p:cNvPr id="3" name="2 İçerik Yer Tutucusu"/>
          <p:cNvSpPr>
            <a:spLocks noGrp="1"/>
          </p:cNvSpPr>
          <p:nvPr>
            <p:ph sz="quarter" idx="1"/>
          </p:nvPr>
        </p:nvSpPr>
        <p:spPr>
          <a:xfrm>
            <a:off x="838200" y="1600200"/>
            <a:ext cx="11006470" cy="4873752"/>
          </a:xfrm>
        </p:spPr>
        <p:txBody>
          <a:bodyPr>
            <a:normAutofit/>
          </a:bodyPr>
          <a:lstStyle/>
          <a:p>
            <a:r>
              <a:rPr lang="en-US" dirty="0" smtClean="0"/>
              <a:t>Other factors</a:t>
            </a:r>
          </a:p>
          <a:p>
            <a:pPr lvl="1"/>
            <a:r>
              <a:rPr lang="en-US" dirty="0" smtClean="0"/>
              <a:t>Language acquisition</a:t>
            </a:r>
          </a:p>
          <a:p>
            <a:pPr lvl="1"/>
            <a:r>
              <a:rPr lang="en-US" dirty="0" smtClean="0"/>
              <a:t>Childish way of communication</a:t>
            </a:r>
          </a:p>
          <a:p>
            <a:pPr lvl="1"/>
            <a:r>
              <a:rPr lang="en-US" dirty="0" smtClean="0"/>
              <a:t>Social desirability</a:t>
            </a:r>
          </a:p>
          <a:p>
            <a:pPr lvl="1"/>
            <a:r>
              <a:rPr lang="en-US" dirty="0" smtClean="0"/>
              <a:t>Motivation</a:t>
            </a:r>
          </a:p>
          <a:p>
            <a:pPr lvl="1"/>
            <a:r>
              <a:rPr lang="en-US" dirty="0" smtClean="0"/>
              <a:t>Degree of cooperation</a:t>
            </a:r>
          </a:p>
          <a:p>
            <a:r>
              <a:rPr lang="en-US" dirty="0" smtClean="0"/>
              <a:t>Unlike the self-report measures of personality assessment used with adults, projective techniques do not depend on higher levels of language development and conceptual  understanding.</a:t>
            </a:r>
            <a:endParaRPr lang="tr-TR" dirty="0" smtClean="0"/>
          </a:p>
          <a:p>
            <a:pPr algn="r">
              <a:buNone/>
            </a:pPr>
            <a:endParaRPr lang="tr-TR" dirty="0" smtClean="0"/>
          </a:p>
          <a:p>
            <a:pPr algn="r">
              <a:buNone/>
            </a:pPr>
            <a:r>
              <a:rPr lang="tr-TR" dirty="0" smtClean="0"/>
              <a:t>(</a:t>
            </a:r>
            <a:r>
              <a:rPr lang="tr-TR" dirty="0" err="1" smtClean="0"/>
              <a:t>Reynolds</a:t>
            </a:r>
            <a:r>
              <a:rPr lang="tr-TR" dirty="0" smtClean="0"/>
              <a:t>, C. R., &amp; </a:t>
            </a:r>
            <a:r>
              <a:rPr lang="tr-TR" dirty="0" err="1" smtClean="0"/>
              <a:t>Kamphaus</a:t>
            </a:r>
            <a:r>
              <a:rPr lang="tr-TR" dirty="0" smtClean="0"/>
              <a:t>, 2003)</a:t>
            </a:r>
            <a:endParaRPr lang="en-US" dirty="0" smtClean="0"/>
          </a:p>
          <a:p>
            <a:pPr algn="r">
              <a:buNone/>
            </a:pPr>
            <a:endParaRPr lang="en-US" dirty="0" smtClean="0"/>
          </a:p>
          <a:p>
            <a:pPr lvl="2"/>
            <a:endParaRPr lang="en-US" dirty="0"/>
          </a:p>
        </p:txBody>
      </p:sp>
    </p:spTree>
    <p:extLst>
      <p:ext uri="{BB962C8B-B14F-4D97-AF65-F5344CB8AC3E}">
        <p14:creationId xmlns:p14="http://schemas.microsoft.com/office/powerpoint/2010/main" val="300665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Diagnosis</a:t>
            </a:r>
            <a:endParaRPr lang="tr-TR" dirty="0"/>
          </a:p>
        </p:txBody>
      </p:sp>
      <p:sp>
        <p:nvSpPr>
          <p:cNvPr id="3" name="Content Placeholder 2"/>
          <p:cNvSpPr>
            <a:spLocks noGrp="1"/>
          </p:cNvSpPr>
          <p:nvPr>
            <p:ph idx="1"/>
          </p:nvPr>
        </p:nvSpPr>
        <p:spPr/>
        <p:txBody>
          <a:bodyPr/>
          <a:lstStyle/>
          <a:p>
            <a:r>
              <a:rPr lang="tr-TR" dirty="0" smtClean="0"/>
              <a:t>A</a:t>
            </a:r>
            <a:r>
              <a:rPr lang="en-US" dirty="0" err="1" smtClean="0"/>
              <a:t>ssessment</a:t>
            </a:r>
            <a:r>
              <a:rPr lang="en-US" dirty="0" smtClean="0"/>
              <a:t> </a:t>
            </a:r>
            <a:r>
              <a:rPr lang="en-US" dirty="0"/>
              <a:t>data are used to formulate a clinical </a:t>
            </a:r>
            <a:r>
              <a:rPr lang="en-US" dirty="0" smtClean="0"/>
              <a:t>diagnosis</a:t>
            </a:r>
            <a:endParaRPr lang="tr-TR" dirty="0" smtClean="0"/>
          </a:p>
          <a:p>
            <a:r>
              <a:rPr lang="en-US" dirty="0"/>
              <a:t>Interview data, psychological test data, and reports from significant </a:t>
            </a:r>
            <a:r>
              <a:rPr lang="en-US" dirty="0" smtClean="0"/>
              <a:t>others</a:t>
            </a:r>
            <a:r>
              <a:rPr lang="tr-TR" dirty="0" smtClean="0"/>
              <a:t> </a:t>
            </a:r>
            <a:r>
              <a:rPr lang="en-US" dirty="0" smtClean="0"/>
              <a:t>provide </a:t>
            </a:r>
            <a:r>
              <a:rPr lang="en-US" dirty="0"/>
              <a:t>information on the </a:t>
            </a:r>
            <a:r>
              <a:rPr lang="en-US" dirty="0" smtClean="0"/>
              <a:t>symptoms</a:t>
            </a:r>
            <a:endParaRPr lang="tr-TR" dirty="0" smtClean="0"/>
          </a:p>
          <a:p>
            <a:r>
              <a:rPr lang="tr-TR" dirty="0" smtClean="0"/>
              <a:t>K</a:t>
            </a:r>
            <a:r>
              <a:rPr lang="en-US" dirty="0" err="1" smtClean="0"/>
              <a:t>nowing</a:t>
            </a:r>
            <a:r>
              <a:rPr lang="en-US" dirty="0" smtClean="0"/>
              <a:t> </a:t>
            </a:r>
            <a:r>
              <a:rPr lang="en-US" dirty="0"/>
              <a:t>the diagnosis for a person helps </a:t>
            </a:r>
            <a:r>
              <a:rPr lang="en-US" dirty="0" smtClean="0"/>
              <a:t>clinicians</a:t>
            </a:r>
            <a:r>
              <a:rPr lang="tr-TR" dirty="0" smtClean="0"/>
              <a:t> </a:t>
            </a:r>
            <a:r>
              <a:rPr lang="en-US" dirty="0" smtClean="0"/>
              <a:t>communicate </a:t>
            </a:r>
            <a:r>
              <a:rPr lang="en-US" dirty="0"/>
              <a:t>with other health professionals </a:t>
            </a:r>
            <a:r>
              <a:rPr lang="tr-TR" dirty="0" smtClean="0"/>
              <a:t>&amp;</a:t>
            </a:r>
            <a:r>
              <a:rPr lang="en-US" dirty="0" smtClean="0"/>
              <a:t> </a:t>
            </a:r>
            <a:r>
              <a:rPr lang="en-US" dirty="0"/>
              <a:t>search the scientific literature for information </a:t>
            </a:r>
            <a:r>
              <a:rPr lang="en-US" dirty="0" smtClean="0"/>
              <a:t>on</a:t>
            </a:r>
            <a:r>
              <a:rPr lang="tr-TR" dirty="0" smtClean="0"/>
              <a:t> </a:t>
            </a:r>
            <a:r>
              <a:rPr lang="en-US" dirty="0" smtClean="0"/>
              <a:t>associated </a:t>
            </a:r>
            <a:r>
              <a:rPr lang="en-US" dirty="0"/>
              <a:t>features such as etiology and </a:t>
            </a:r>
            <a:r>
              <a:rPr lang="en-US" dirty="0" smtClean="0"/>
              <a:t>prognosis</a:t>
            </a:r>
            <a:endParaRPr lang="tr-TR" dirty="0" smtClean="0"/>
          </a:p>
          <a:p>
            <a:r>
              <a:rPr lang="tr-TR" dirty="0" smtClean="0"/>
              <a:t>D</a:t>
            </a:r>
            <a:r>
              <a:rPr lang="en-US" dirty="0" err="1" smtClean="0"/>
              <a:t>iagnosis</a:t>
            </a:r>
            <a:r>
              <a:rPr lang="en-US" dirty="0" smtClean="0"/>
              <a:t> </a:t>
            </a:r>
            <a:r>
              <a:rPr lang="en-US" dirty="0"/>
              <a:t>can provide an initial framework for a treatment plan</a:t>
            </a:r>
            <a:endParaRPr lang="tr-TR" dirty="0"/>
          </a:p>
        </p:txBody>
      </p:sp>
    </p:spTree>
    <p:extLst>
      <p:ext uri="{BB962C8B-B14F-4D97-AF65-F5344CB8AC3E}">
        <p14:creationId xmlns:p14="http://schemas.microsoft.com/office/powerpoint/2010/main" val="869619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7787208" cy="850106"/>
          </a:xfrm>
        </p:spPr>
        <p:txBody>
          <a:bodyPr>
            <a:normAutofit fontScale="90000"/>
          </a:bodyPr>
          <a:lstStyle/>
          <a:p>
            <a:r>
              <a:rPr lang="en-US" dirty="0" smtClean="0"/>
              <a:t>Developmental &amp; projective features</a:t>
            </a:r>
            <a:endParaRPr lang="tr-TR" dirty="0"/>
          </a:p>
        </p:txBody>
      </p:sp>
      <p:sp>
        <p:nvSpPr>
          <p:cNvPr id="3" name="2 İçerik Yer Tutucusu"/>
          <p:cNvSpPr>
            <a:spLocks noGrp="1"/>
          </p:cNvSpPr>
          <p:nvPr>
            <p:ph sz="quarter" idx="1"/>
          </p:nvPr>
        </p:nvSpPr>
        <p:spPr>
          <a:xfrm>
            <a:off x="574158" y="1446028"/>
            <a:ext cx="11355572" cy="5027924"/>
          </a:xfrm>
        </p:spPr>
        <p:txBody>
          <a:bodyPr>
            <a:normAutofit/>
          </a:bodyPr>
          <a:lstStyle/>
          <a:p>
            <a:r>
              <a:rPr lang="en-US" dirty="0" smtClean="0"/>
              <a:t>Progress from </a:t>
            </a:r>
            <a:r>
              <a:rPr lang="en-US" dirty="0" err="1" smtClean="0"/>
              <a:t>prelogical</a:t>
            </a:r>
            <a:r>
              <a:rPr lang="en-US" dirty="0" smtClean="0"/>
              <a:t> to logical though</a:t>
            </a:r>
          </a:p>
          <a:p>
            <a:pPr lvl="1"/>
            <a:r>
              <a:rPr lang="en-US" dirty="0" smtClean="0"/>
              <a:t>Freud (1911/1959) the developmental shift in terms of primary-process thinking vs. secondary-process thinking</a:t>
            </a:r>
            <a:endParaRPr lang="tr-TR" dirty="0" smtClean="0"/>
          </a:p>
          <a:p>
            <a:pPr lvl="1"/>
            <a:r>
              <a:rPr lang="en-US" dirty="0" smtClean="0"/>
              <a:t>Primary process thinking can be seen in</a:t>
            </a:r>
            <a:r>
              <a:rPr lang="tr-TR" dirty="0" smtClean="0"/>
              <a:t> </a:t>
            </a:r>
            <a:r>
              <a:rPr lang="en-US" dirty="0" smtClean="0"/>
              <a:t>dreams, where anything is possible, often in</a:t>
            </a:r>
            <a:r>
              <a:rPr lang="tr-TR" dirty="0" smtClean="0"/>
              <a:t> </a:t>
            </a:r>
            <a:r>
              <a:rPr lang="en-US" dirty="0" smtClean="0"/>
              <a:t>defiance of the laws of logic.</a:t>
            </a:r>
            <a:r>
              <a:rPr lang="tr-TR" dirty="0" smtClean="0"/>
              <a:t> </a:t>
            </a:r>
          </a:p>
          <a:p>
            <a:pPr lvl="1"/>
            <a:r>
              <a:rPr lang="tr-TR" dirty="0" smtClean="0"/>
              <a:t>I</a:t>
            </a:r>
            <a:r>
              <a:rPr lang="en-US" dirty="0" smtClean="0"/>
              <a:t>t dominates</a:t>
            </a:r>
            <a:r>
              <a:rPr lang="tr-TR" dirty="0" smtClean="0"/>
              <a:t> </a:t>
            </a:r>
            <a:r>
              <a:rPr lang="en-US" dirty="0" smtClean="0"/>
              <a:t>the thought processes of the young</a:t>
            </a:r>
            <a:r>
              <a:rPr lang="tr-TR" dirty="0" smtClean="0"/>
              <a:t> </a:t>
            </a:r>
            <a:r>
              <a:rPr lang="en-US" dirty="0" smtClean="0"/>
              <a:t>child. </a:t>
            </a:r>
            <a:endParaRPr lang="tr-TR" dirty="0" smtClean="0"/>
          </a:p>
          <a:p>
            <a:pPr lvl="1"/>
            <a:r>
              <a:rPr lang="en-US" dirty="0" smtClean="0"/>
              <a:t>Primary-process thinking operates at</a:t>
            </a:r>
            <a:r>
              <a:rPr lang="tr-TR" dirty="0" smtClean="0"/>
              <a:t> </a:t>
            </a:r>
            <a:r>
              <a:rPr lang="en-US" dirty="0" smtClean="0"/>
              <a:t>the level of symbols. </a:t>
            </a:r>
            <a:endParaRPr lang="tr-TR" dirty="0" smtClean="0"/>
          </a:p>
          <a:p>
            <a:pPr lvl="1"/>
            <a:r>
              <a:rPr lang="en-US" dirty="0" smtClean="0"/>
              <a:t>It is primitive and preverbal.</a:t>
            </a:r>
            <a:r>
              <a:rPr lang="tr-TR" dirty="0" smtClean="0"/>
              <a:t> </a:t>
            </a:r>
          </a:p>
          <a:p>
            <a:pPr lvl="1"/>
            <a:r>
              <a:rPr lang="en-US" dirty="0" smtClean="0"/>
              <a:t>Gradually, more of a child’s thinking</a:t>
            </a:r>
            <a:r>
              <a:rPr lang="tr-TR" dirty="0" smtClean="0"/>
              <a:t> </a:t>
            </a:r>
            <a:r>
              <a:rPr lang="en-US" dirty="0" smtClean="0"/>
              <a:t>processes come to be dominated by the reality</a:t>
            </a:r>
            <a:r>
              <a:rPr lang="tr-TR" dirty="0" smtClean="0"/>
              <a:t> </a:t>
            </a:r>
            <a:r>
              <a:rPr lang="en-US" dirty="0" smtClean="0"/>
              <a:t>principle, although lapses and regression</a:t>
            </a:r>
            <a:r>
              <a:rPr lang="tr-TR" dirty="0" smtClean="0"/>
              <a:t> </a:t>
            </a:r>
            <a:r>
              <a:rPr lang="en-US" dirty="0" smtClean="0"/>
              <a:t>are common, especially in times of emotional</a:t>
            </a:r>
            <a:r>
              <a:rPr lang="tr-TR" dirty="0" smtClean="0"/>
              <a:t> </a:t>
            </a:r>
            <a:r>
              <a:rPr lang="tr-TR" dirty="0" err="1" smtClean="0"/>
              <a:t>distress</a:t>
            </a:r>
            <a:r>
              <a:rPr lang="tr-TR" dirty="0" smtClean="0"/>
              <a:t>.</a:t>
            </a:r>
          </a:p>
          <a:p>
            <a:pPr algn="r">
              <a:buNone/>
            </a:pPr>
            <a:r>
              <a:rPr lang="tr-TR" sz="2400" dirty="0" smtClean="0"/>
              <a:t>(</a:t>
            </a:r>
            <a:r>
              <a:rPr lang="tr-TR" sz="2400" dirty="0" err="1" smtClean="0"/>
              <a:t>Reynolds</a:t>
            </a:r>
            <a:r>
              <a:rPr lang="tr-TR" sz="2400" dirty="0" smtClean="0"/>
              <a:t>, C. R., &amp; </a:t>
            </a:r>
            <a:r>
              <a:rPr lang="tr-TR" sz="2400" dirty="0" err="1" smtClean="0"/>
              <a:t>Kamphaus</a:t>
            </a:r>
            <a:r>
              <a:rPr lang="tr-TR" sz="2400" dirty="0" smtClean="0"/>
              <a:t>, 2003)</a:t>
            </a:r>
            <a:endParaRPr lang="en-US" sz="2400" dirty="0" smtClean="0"/>
          </a:p>
          <a:p>
            <a:pPr>
              <a:buNone/>
            </a:pPr>
            <a:endParaRPr lang="tr-TR" dirty="0">
              <a:solidFill>
                <a:srgbClr val="FF0000"/>
              </a:solidFill>
            </a:endParaRPr>
          </a:p>
        </p:txBody>
      </p:sp>
    </p:spTree>
    <p:extLst>
      <p:ext uri="{BB962C8B-B14F-4D97-AF65-F5344CB8AC3E}">
        <p14:creationId xmlns:p14="http://schemas.microsoft.com/office/powerpoint/2010/main" val="6629462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7859216" cy="850106"/>
          </a:xfrm>
        </p:spPr>
        <p:txBody>
          <a:bodyPr>
            <a:normAutofit fontScale="90000"/>
          </a:bodyPr>
          <a:lstStyle/>
          <a:p>
            <a:r>
              <a:rPr lang="en-US" dirty="0" smtClean="0"/>
              <a:t>Developmental &amp; projective features</a:t>
            </a:r>
            <a:endParaRPr lang="tr-TR" dirty="0"/>
          </a:p>
        </p:txBody>
      </p:sp>
      <p:sp>
        <p:nvSpPr>
          <p:cNvPr id="3" name="2 İçerik Yer Tutucusu"/>
          <p:cNvSpPr>
            <a:spLocks noGrp="1"/>
          </p:cNvSpPr>
          <p:nvPr>
            <p:ph sz="quarter" idx="1"/>
          </p:nvPr>
        </p:nvSpPr>
        <p:spPr>
          <a:xfrm>
            <a:off x="446567" y="1616148"/>
            <a:ext cx="11376838" cy="4857803"/>
          </a:xfrm>
        </p:spPr>
        <p:txBody>
          <a:bodyPr>
            <a:normAutofit/>
          </a:bodyPr>
          <a:lstStyle/>
          <a:p>
            <a:r>
              <a:rPr lang="en-US" dirty="0" smtClean="0"/>
              <a:t>Using magical thinking in the context of the adult real world leads to inevitable misunderstandings, frustrations, &amp; conflict, often to the detriment of the child. </a:t>
            </a:r>
          </a:p>
          <a:p>
            <a:r>
              <a:rPr lang="en-US" dirty="0" smtClean="0"/>
              <a:t>This difference in thinking can also play a key role in children’s emotional problems. </a:t>
            </a:r>
          </a:p>
          <a:p>
            <a:r>
              <a:rPr lang="en-US" dirty="0" smtClean="0"/>
              <a:t>e. g., when a child, in appraising some event or situation, perceives the threat of harm or loss. If this perception results from magical thinking, it may well happen that an observing adult will see the child simply as being unrealistic (this is literally true, from the adult’s point of view). </a:t>
            </a:r>
            <a:endParaRPr lang="tr-TR" dirty="0" smtClean="0"/>
          </a:p>
          <a:p>
            <a:pPr algn="r">
              <a:buNone/>
            </a:pPr>
            <a:endParaRPr lang="tr-TR" dirty="0" smtClean="0"/>
          </a:p>
          <a:p>
            <a:pPr algn="r">
              <a:buNone/>
            </a:pPr>
            <a:r>
              <a:rPr lang="tr-TR" sz="1800" dirty="0" smtClean="0"/>
              <a:t>(</a:t>
            </a:r>
            <a:r>
              <a:rPr lang="tr-TR" sz="1800" dirty="0" err="1" smtClean="0"/>
              <a:t>Reynolds</a:t>
            </a:r>
            <a:r>
              <a:rPr lang="tr-TR" sz="1800" dirty="0" smtClean="0"/>
              <a:t>, C. R., &amp; </a:t>
            </a:r>
            <a:r>
              <a:rPr lang="tr-TR" sz="1800" dirty="0" err="1" smtClean="0"/>
              <a:t>Kamphaus</a:t>
            </a:r>
            <a:r>
              <a:rPr lang="tr-TR" sz="1800" dirty="0" smtClean="0"/>
              <a:t>, 2003)</a:t>
            </a:r>
            <a:endParaRPr lang="en-US" sz="1800" dirty="0" smtClean="0"/>
          </a:p>
        </p:txBody>
      </p:sp>
    </p:spTree>
    <p:extLst>
      <p:ext uri="{BB962C8B-B14F-4D97-AF65-F5344CB8AC3E}">
        <p14:creationId xmlns:p14="http://schemas.microsoft.com/office/powerpoint/2010/main" val="1532570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403498" y="332656"/>
            <a:ext cx="10100930" cy="6264696"/>
          </a:xfrm>
        </p:spPr>
        <p:txBody>
          <a:bodyPr>
            <a:normAutofit/>
          </a:bodyPr>
          <a:lstStyle/>
          <a:p>
            <a:pPr algn="ctr">
              <a:buNone/>
            </a:pPr>
            <a:endParaRPr lang="tr-TR" dirty="0" smtClean="0"/>
          </a:p>
          <a:p>
            <a:pPr>
              <a:lnSpc>
                <a:spcPct val="150000"/>
              </a:lnSpc>
              <a:buNone/>
            </a:pPr>
            <a:r>
              <a:rPr lang="en-US" dirty="0" smtClean="0"/>
              <a:t>“</a:t>
            </a:r>
            <a:r>
              <a:rPr lang="en-US" i="1" dirty="0" smtClean="0"/>
              <a:t>I have a number of pictures</a:t>
            </a:r>
            <a:r>
              <a:rPr lang="tr-TR" i="1" dirty="0" smtClean="0"/>
              <a:t>.</a:t>
            </a:r>
            <a:r>
              <a:rPr lang="en-US" i="1" dirty="0" smtClean="0"/>
              <a:t> I am going to show you one at a time. I want you to make up a story about each picture. Please tell me what is happening in the picture, what led up to this scene, and how the story ends. Tell me what the people are talking about and feeling. Use your imagination and remember that there are no right or wrong answers for the picture.”</a:t>
            </a:r>
            <a:endParaRPr lang="tr-TR" i="1" dirty="0" smtClean="0"/>
          </a:p>
          <a:p>
            <a:pPr algn="r">
              <a:lnSpc>
                <a:spcPct val="150000"/>
              </a:lnSpc>
              <a:buNone/>
            </a:pPr>
            <a:r>
              <a:rPr lang="tr-TR" dirty="0" smtClean="0"/>
              <a:t>(Frick, Barry, &amp; Kamphaus, 2010)</a:t>
            </a:r>
          </a:p>
        </p:txBody>
      </p:sp>
    </p:spTree>
    <p:extLst>
      <p:ext uri="{BB962C8B-B14F-4D97-AF65-F5344CB8AC3E}">
        <p14:creationId xmlns:p14="http://schemas.microsoft.com/office/powerpoint/2010/main" val="22036369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7467600" cy="778098"/>
          </a:xfrm>
        </p:spPr>
        <p:txBody>
          <a:bodyPr>
            <a:normAutofit/>
          </a:bodyPr>
          <a:lstStyle/>
          <a:p>
            <a:pPr algn="ctr"/>
            <a:r>
              <a:rPr lang="en-US" dirty="0" smtClean="0"/>
              <a:t>Analysis</a:t>
            </a:r>
            <a:endParaRPr lang="en-US" dirty="0"/>
          </a:p>
        </p:txBody>
      </p:sp>
      <p:sp>
        <p:nvSpPr>
          <p:cNvPr id="3" name="2 İçerik Yer Tutucusu"/>
          <p:cNvSpPr>
            <a:spLocks noGrp="1"/>
          </p:cNvSpPr>
          <p:nvPr>
            <p:ph sz="quarter" idx="1"/>
          </p:nvPr>
        </p:nvSpPr>
        <p:spPr>
          <a:xfrm>
            <a:off x="914400" y="1772816"/>
            <a:ext cx="10823944" cy="4896544"/>
          </a:xfrm>
        </p:spPr>
        <p:txBody>
          <a:bodyPr>
            <a:normAutofit/>
          </a:bodyPr>
          <a:lstStyle/>
          <a:p>
            <a:pPr>
              <a:lnSpc>
                <a:spcPct val="150000"/>
              </a:lnSpc>
            </a:pPr>
            <a:r>
              <a:rPr lang="en-US" dirty="0" smtClean="0"/>
              <a:t>Clinical interpretation of a child’s story is typically based on two broad aspects of a child’s response.</a:t>
            </a:r>
            <a:endParaRPr lang="tr-TR" dirty="0" smtClean="0"/>
          </a:p>
          <a:p>
            <a:pPr lvl="1">
              <a:lnSpc>
                <a:spcPct val="150000"/>
              </a:lnSpc>
            </a:pPr>
            <a:r>
              <a:rPr lang="en-US" dirty="0" smtClean="0"/>
              <a:t>Process analysis </a:t>
            </a:r>
          </a:p>
          <a:p>
            <a:pPr lvl="1">
              <a:lnSpc>
                <a:spcPct val="150000"/>
              </a:lnSpc>
            </a:pPr>
            <a:r>
              <a:rPr lang="en-US" dirty="0" smtClean="0"/>
              <a:t>Content analysis</a:t>
            </a:r>
            <a:endParaRPr lang="tr-TR" dirty="0" smtClean="0"/>
          </a:p>
          <a:p>
            <a:pPr lvl="1"/>
            <a:endParaRPr lang="tr-TR" dirty="0" smtClean="0"/>
          </a:p>
          <a:p>
            <a:pPr lvl="1"/>
            <a:endParaRPr lang="tr-TR" dirty="0" smtClean="0"/>
          </a:p>
          <a:p>
            <a:pPr lvl="1"/>
            <a:endParaRPr lang="tr-TR" dirty="0" smtClean="0"/>
          </a:p>
          <a:p>
            <a:pPr lvl="1"/>
            <a:endParaRPr lang="tr-TR" dirty="0" smtClean="0"/>
          </a:p>
          <a:p>
            <a:pPr algn="r">
              <a:buNone/>
            </a:pPr>
            <a:r>
              <a:rPr lang="tr-TR" dirty="0" smtClean="0"/>
              <a:t>(</a:t>
            </a:r>
            <a:r>
              <a:rPr lang="tr-TR" dirty="0" err="1" smtClean="0"/>
              <a:t>Frick</a:t>
            </a:r>
            <a:r>
              <a:rPr lang="tr-TR" dirty="0" smtClean="0"/>
              <a:t>, </a:t>
            </a:r>
            <a:r>
              <a:rPr lang="tr-TR" dirty="0" err="1" smtClean="0"/>
              <a:t>Barry</a:t>
            </a:r>
            <a:r>
              <a:rPr lang="tr-TR" dirty="0" smtClean="0"/>
              <a:t>, &amp; </a:t>
            </a:r>
            <a:r>
              <a:rPr lang="tr-TR" dirty="0" err="1" smtClean="0"/>
              <a:t>Kamphaus</a:t>
            </a:r>
            <a:r>
              <a:rPr lang="tr-TR" dirty="0" smtClean="0"/>
              <a:t>, 2010)</a:t>
            </a:r>
            <a:endParaRPr lang="en-US" dirty="0" smtClean="0"/>
          </a:p>
          <a:p>
            <a:pPr>
              <a:buNone/>
            </a:pPr>
            <a:endParaRPr lang="en-US" dirty="0" smtClean="0"/>
          </a:p>
        </p:txBody>
      </p:sp>
    </p:spTree>
    <p:extLst>
      <p:ext uri="{BB962C8B-B14F-4D97-AF65-F5344CB8AC3E}">
        <p14:creationId xmlns:p14="http://schemas.microsoft.com/office/powerpoint/2010/main" val="3496287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7467600" cy="562074"/>
          </a:xfrm>
        </p:spPr>
        <p:txBody>
          <a:bodyPr>
            <a:normAutofit fontScale="90000"/>
          </a:bodyPr>
          <a:lstStyle/>
          <a:p>
            <a:r>
              <a:rPr lang="en-US" dirty="0" smtClean="0"/>
              <a:t>Analysis</a:t>
            </a:r>
            <a:r>
              <a:rPr lang="tr-TR" dirty="0" smtClean="0"/>
              <a:t> (</a:t>
            </a:r>
            <a:r>
              <a:rPr lang="tr-TR" dirty="0" err="1" smtClean="0"/>
              <a:t>cont’d</a:t>
            </a:r>
            <a:r>
              <a:rPr lang="tr-TR" dirty="0" smtClean="0"/>
              <a:t>)</a:t>
            </a:r>
            <a:endParaRPr lang="tr-TR" dirty="0"/>
          </a:p>
        </p:txBody>
      </p:sp>
      <p:sp>
        <p:nvSpPr>
          <p:cNvPr id="3" name="2 İçerik Yer Tutucusu"/>
          <p:cNvSpPr>
            <a:spLocks noGrp="1"/>
          </p:cNvSpPr>
          <p:nvPr>
            <p:ph sz="quarter" idx="1"/>
          </p:nvPr>
        </p:nvSpPr>
        <p:spPr>
          <a:xfrm>
            <a:off x="510363" y="1268760"/>
            <a:ext cx="11057860" cy="5205192"/>
          </a:xfrm>
        </p:spPr>
        <p:txBody>
          <a:bodyPr>
            <a:normAutofit/>
          </a:bodyPr>
          <a:lstStyle/>
          <a:p>
            <a:r>
              <a:rPr lang="en-US" sz="3000" dirty="0"/>
              <a:t>Process Analysis</a:t>
            </a:r>
          </a:p>
          <a:p>
            <a:pPr lvl="1"/>
            <a:r>
              <a:rPr lang="en-US" sz="2600" dirty="0"/>
              <a:t>Note characteristics of the stories such as </a:t>
            </a:r>
          </a:p>
          <a:p>
            <a:pPr lvl="2"/>
            <a:r>
              <a:rPr lang="en-US" sz="2200" dirty="0"/>
              <a:t>how elaborate the stories were,</a:t>
            </a:r>
          </a:p>
          <a:p>
            <a:pPr lvl="2"/>
            <a:r>
              <a:rPr lang="en-US" sz="2200" dirty="0"/>
              <a:t>whether the stories were coherent and tied to the stimulus card,</a:t>
            </a:r>
          </a:p>
          <a:p>
            <a:pPr lvl="2"/>
            <a:r>
              <a:rPr lang="en-US" sz="2200" dirty="0"/>
              <a:t>whether there were any specific cards for which the child had difficulty formulating a story. </a:t>
            </a:r>
          </a:p>
          <a:p>
            <a:pPr lvl="1"/>
            <a:r>
              <a:rPr lang="en-US" sz="2600" dirty="0"/>
              <a:t>Used to determine how invested the child or adolescent was in the assessment process, </a:t>
            </a:r>
          </a:p>
          <a:p>
            <a:pPr lvl="2"/>
            <a:r>
              <a:rPr lang="en-US" sz="2200" dirty="0"/>
              <a:t>whether there were any potential disturbances in thought processes, </a:t>
            </a:r>
          </a:p>
          <a:p>
            <a:pPr lvl="2"/>
            <a:r>
              <a:rPr lang="en-US" sz="2200" dirty="0"/>
              <a:t>whether there were any specific types of stimuli that elicited defensive reactions from the child.</a:t>
            </a:r>
            <a:endParaRPr lang="tr-TR" sz="2200" dirty="0"/>
          </a:p>
          <a:p>
            <a:pPr algn="r">
              <a:buNone/>
            </a:pPr>
            <a:r>
              <a:rPr lang="tr-TR" dirty="0" smtClean="0"/>
              <a:t>(</a:t>
            </a:r>
            <a:r>
              <a:rPr lang="tr-TR" sz="2000" dirty="0"/>
              <a:t>Frick, Barry, &amp; Kamphaus, 2010)</a:t>
            </a:r>
            <a:endParaRPr lang="en-US" dirty="0" smtClean="0"/>
          </a:p>
          <a:p>
            <a:endParaRPr lang="tr-TR" dirty="0"/>
          </a:p>
        </p:txBody>
      </p:sp>
    </p:spTree>
    <p:extLst>
      <p:ext uri="{BB962C8B-B14F-4D97-AF65-F5344CB8AC3E}">
        <p14:creationId xmlns:p14="http://schemas.microsoft.com/office/powerpoint/2010/main" val="2029100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4638"/>
            <a:ext cx="7467600" cy="562074"/>
          </a:xfrm>
        </p:spPr>
        <p:txBody>
          <a:bodyPr>
            <a:normAutofit fontScale="90000"/>
          </a:bodyPr>
          <a:lstStyle/>
          <a:p>
            <a:pPr algn="ctr"/>
            <a:r>
              <a:rPr lang="en-US" dirty="0" smtClean="0"/>
              <a:t>Analysis</a:t>
            </a:r>
            <a:r>
              <a:rPr lang="tr-TR" dirty="0" smtClean="0"/>
              <a:t> (</a:t>
            </a:r>
            <a:r>
              <a:rPr lang="tr-TR" dirty="0" err="1" smtClean="0"/>
              <a:t>cont’d</a:t>
            </a:r>
            <a:r>
              <a:rPr lang="tr-TR" dirty="0" smtClean="0"/>
              <a:t>)</a:t>
            </a:r>
            <a:endParaRPr lang="tr-TR" dirty="0"/>
          </a:p>
        </p:txBody>
      </p:sp>
      <p:sp>
        <p:nvSpPr>
          <p:cNvPr id="3" name="2 İçerik Yer Tutucusu"/>
          <p:cNvSpPr>
            <a:spLocks noGrp="1"/>
          </p:cNvSpPr>
          <p:nvPr>
            <p:ph sz="quarter" idx="1"/>
          </p:nvPr>
        </p:nvSpPr>
        <p:spPr>
          <a:xfrm>
            <a:off x="850605" y="1360966"/>
            <a:ext cx="11036595" cy="5112985"/>
          </a:xfrm>
        </p:spPr>
        <p:txBody>
          <a:bodyPr>
            <a:normAutofit/>
          </a:bodyPr>
          <a:lstStyle/>
          <a:p>
            <a:r>
              <a:rPr lang="en-US" dirty="0" smtClean="0"/>
              <a:t>Content Analysis</a:t>
            </a:r>
          </a:p>
          <a:p>
            <a:pPr lvl="1"/>
            <a:r>
              <a:rPr lang="en-US" dirty="0" smtClean="0"/>
              <a:t>Stories are typically analyzed for </a:t>
            </a:r>
          </a:p>
          <a:p>
            <a:pPr lvl="2">
              <a:buNone/>
            </a:pPr>
            <a:r>
              <a:rPr lang="en-US" dirty="0" smtClean="0"/>
              <a:t>(1) the characteristics of the hero or main character </a:t>
            </a:r>
          </a:p>
          <a:p>
            <a:pPr lvl="3"/>
            <a:r>
              <a:rPr lang="en-US" dirty="0" smtClean="0"/>
              <a:t>e.g., motives, needs, emotions, self-image,</a:t>
            </a:r>
          </a:p>
          <a:p>
            <a:pPr lvl="2">
              <a:buNone/>
            </a:pPr>
            <a:r>
              <a:rPr lang="en-US" dirty="0" smtClean="0"/>
              <a:t>(2) forces that affect the hero in his or her environment </a:t>
            </a:r>
          </a:p>
          <a:p>
            <a:pPr lvl="3"/>
            <a:r>
              <a:rPr lang="en-US" dirty="0" smtClean="0"/>
              <a:t>e.g., rejection by peers, </a:t>
            </a:r>
            <a:r>
              <a:rPr lang="en-US" dirty="0" err="1" smtClean="0"/>
              <a:t>punitiveness</a:t>
            </a:r>
            <a:r>
              <a:rPr lang="en-US" dirty="0" smtClean="0"/>
              <a:t> from parents, frightening forces, support by parent, affection from sibling, </a:t>
            </a:r>
          </a:p>
          <a:p>
            <a:pPr lvl="2">
              <a:buNone/>
            </a:pPr>
            <a:r>
              <a:rPr lang="en-US" dirty="0" smtClean="0"/>
              <a:t>(3) the coping or problem solving strategies used by the hero</a:t>
            </a:r>
          </a:p>
          <a:p>
            <a:pPr lvl="3"/>
            <a:r>
              <a:rPr lang="en-US" dirty="0" smtClean="0"/>
              <a:t>e.g., aggression, compromise, nurturance</a:t>
            </a:r>
            <a:r>
              <a:rPr lang="tr-TR" dirty="0" smtClean="0"/>
              <a:t>,</a:t>
            </a:r>
            <a:endParaRPr lang="en-US" dirty="0" smtClean="0"/>
          </a:p>
          <a:p>
            <a:pPr lvl="2">
              <a:buNone/>
            </a:pPr>
            <a:r>
              <a:rPr lang="en-US" dirty="0" smtClean="0"/>
              <a:t>(4) the outcomes of the story</a:t>
            </a:r>
          </a:p>
          <a:p>
            <a:pPr lvl="3"/>
            <a:r>
              <a:rPr lang="en-US" dirty="0" smtClean="0"/>
              <a:t>e.g., positive or negative, outcomes brought about by hero or someone in his or environment, outcomes are realistic</a:t>
            </a:r>
            <a:endParaRPr lang="tr-TR" dirty="0" smtClean="0"/>
          </a:p>
          <a:p>
            <a:pPr lvl="3"/>
            <a:endParaRPr lang="tr-TR" dirty="0" smtClean="0"/>
          </a:p>
          <a:p>
            <a:pPr algn="r">
              <a:buNone/>
            </a:pPr>
            <a:r>
              <a:rPr lang="tr-TR" sz="2000" dirty="0"/>
              <a:t>(</a:t>
            </a:r>
            <a:r>
              <a:rPr lang="tr-TR" sz="2000" dirty="0" err="1"/>
              <a:t>Frick</a:t>
            </a:r>
            <a:r>
              <a:rPr lang="tr-TR" sz="2000" dirty="0"/>
              <a:t>, </a:t>
            </a:r>
            <a:r>
              <a:rPr lang="tr-TR" sz="2000" dirty="0" err="1"/>
              <a:t>Barry</a:t>
            </a:r>
            <a:r>
              <a:rPr lang="tr-TR" sz="2000" dirty="0"/>
              <a:t>, &amp; </a:t>
            </a:r>
            <a:r>
              <a:rPr lang="tr-TR" sz="2000" dirty="0" err="1"/>
              <a:t>Kamphaus</a:t>
            </a:r>
            <a:r>
              <a:rPr lang="tr-TR" sz="2000" dirty="0"/>
              <a:t>, 2010)</a:t>
            </a:r>
            <a:endParaRPr lang="en-US" sz="2000" dirty="0"/>
          </a:p>
          <a:p>
            <a:pPr>
              <a:buNone/>
            </a:pPr>
            <a:endParaRPr lang="en-US" dirty="0" smtClean="0"/>
          </a:p>
        </p:txBody>
      </p:sp>
    </p:spTree>
    <p:extLst>
      <p:ext uri="{BB962C8B-B14F-4D97-AF65-F5344CB8AC3E}">
        <p14:creationId xmlns:p14="http://schemas.microsoft.com/office/powerpoint/2010/main" val="2585810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t>Analysis</a:t>
            </a:r>
            <a:r>
              <a:rPr lang="tr-TR" dirty="0" smtClean="0"/>
              <a:t> (</a:t>
            </a:r>
            <a:r>
              <a:rPr lang="tr-TR" dirty="0" err="1" smtClean="0"/>
              <a:t>cont’d</a:t>
            </a:r>
            <a:r>
              <a:rPr lang="tr-TR" dirty="0" smtClean="0"/>
              <a:t>)</a:t>
            </a:r>
            <a:endParaRPr lang="tr-TR" dirty="0"/>
          </a:p>
        </p:txBody>
      </p:sp>
      <p:sp>
        <p:nvSpPr>
          <p:cNvPr id="3" name="2 İçerik Yer Tutucusu"/>
          <p:cNvSpPr>
            <a:spLocks noGrp="1"/>
          </p:cNvSpPr>
          <p:nvPr>
            <p:ph sz="quarter" idx="1"/>
          </p:nvPr>
        </p:nvSpPr>
        <p:spPr>
          <a:xfrm>
            <a:off x="467833" y="1825625"/>
            <a:ext cx="11291776" cy="4351338"/>
          </a:xfrm>
        </p:spPr>
        <p:txBody>
          <a:bodyPr/>
          <a:lstStyle/>
          <a:p>
            <a:r>
              <a:rPr lang="en-US" dirty="0" smtClean="0"/>
              <a:t>The content analysis should determine whether there are any consistent themes in a child’s story, especially themes that transcend the stimulus pull of a card. </a:t>
            </a:r>
          </a:p>
          <a:p>
            <a:pPr lvl="1"/>
            <a:r>
              <a:rPr lang="en-US" dirty="0" smtClean="0"/>
              <a:t>E.g., an aggressive story provided for a card that shows two children fighting is less diagnostic than a story with an aggressive theme based on a picture of two people sitting next to each other in a park.</a:t>
            </a:r>
            <a:endParaRPr lang="tr-TR" dirty="0" smtClean="0"/>
          </a:p>
          <a:p>
            <a:pPr lvl="1"/>
            <a:endParaRPr lang="tr-TR" dirty="0" smtClean="0"/>
          </a:p>
          <a:p>
            <a:pPr lvl="1"/>
            <a:endParaRPr lang="tr-TR" dirty="0" smtClean="0"/>
          </a:p>
          <a:p>
            <a:pPr algn="r">
              <a:buNone/>
            </a:pPr>
            <a:r>
              <a:rPr lang="tr-TR" sz="1800" dirty="0" smtClean="0"/>
              <a:t>(</a:t>
            </a:r>
            <a:r>
              <a:rPr lang="tr-TR" sz="1800" dirty="0" err="1" smtClean="0"/>
              <a:t>Frick</a:t>
            </a:r>
            <a:r>
              <a:rPr lang="tr-TR" sz="1800" dirty="0" smtClean="0"/>
              <a:t>, </a:t>
            </a:r>
            <a:r>
              <a:rPr lang="tr-TR" sz="1800" dirty="0" err="1" smtClean="0"/>
              <a:t>Barry</a:t>
            </a:r>
            <a:r>
              <a:rPr lang="tr-TR" sz="1800" dirty="0" smtClean="0"/>
              <a:t>, &amp; </a:t>
            </a:r>
            <a:r>
              <a:rPr lang="tr-TR" sz="1800" dirty="0" err="1" smtClean="0"/>
              <a:t>Kamphaus</a:t>
            </a:r>
            <a:r>
              <a:rPr lang="tr-TR" sz="1800" dirty="0" smtClean="0"/>
              <a:t>, 2010)</a:t>
            </a:r>
            <a:endParaRPr lang="en-US" sz="1800" dirty="0" smtClean="0"/>
          </a:p>
          <a:p>
            <a:pPr>
              <a:buNone/>
            </a:pPr>
            <a:endParaRPr lang="en-US" dirty="0" smtClean="0"/>
          </a:p>
          <a:p>
            <a:endParaRPr lang="tr-TR" dirty="0"/>
          </a:p>
        </p:txBody>
      </p:sp>
    </p:spTree>
    <p:extLst>
      <p:ext uri="{BB962C8B-B14F-4D97-AF65-F5344CB8AC3E}">
        <p14:creationId xmlns:p14="http://schemas.microsoft.com/office/powerpoint/2010/main" val="24756900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1175"/>
          </a:xfrm>
        </p:spPr>
        <p:txBody>
          <a:bodyPr/>
          <a:lstStyle/>
          <a:p>
            <a:pPr algn="ctr"/>
            <a:r>
              <a:rPr lang="tr-TR" dirty="0" smtClean="0"/>
              <a:t>Children </a:t>
            </a:r>
            <a:r>
              <a:rPr lang="tr-TR" dirty="0"/>
              <a:t>Apperception Test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893" y="819790"/>
            <a:ext cx="8038214" cy="5846824"/>
          </a:xfrm>
          <a:prstGeom prst="rect">
            <a:avLst/>
          </a:prstGeom>
        </p:spPr>
      </p:pic>
    </p:spTree>
    <p:extLst>
      <p:ext uri="{BB962C8B-B14F-4D97-AF65-F5344CB8AC3E}">
        <p14:creationId xmlns:p14="http://schemas.microsoft.com/office/powerpoint/2010/main" val="18368480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Sentence Completion Test</a:t>
            </a:r>
            <a:endParaRPr lang="tr-TR" dirty="0"/>
          </a:p>
        </p:txBody>
      </p:sp>
      <p:sp>
        <p:nvSpPr>
          <p:cNvPr id="3" name="Content Placeholder 2"/>
          <p:cNvSpPr>
            <a:spLocks noGrp="1"/>
          </p:cNvSpPr>
          <p:nvPr>
            <p:ph idx="1"/>
          </p:nvPr>
        </p:nvSpPr>
        <p:spPr/>
        <p:txBody>
          <a:bodyPr/>
          <a:lstStyle/>
          <a:p>
            <a:r>
              <a:rPr lang="tr-TR" dirty="0" smtClean="0"/>
              <a:t>A Form for Children (8-16) </a:t>
            </a:r>
          </a:p>
          <a:p>
            <a:pPr lvl="1"/>
            <a:r>
              <a:rPr lang="tr-TR" dirty="0" smtClean="0"/>
              <a:t>56 stimuli</a:t>
            </a:r>
          </a:p>
          <a:p>
            <a:r>
              <a:rPr lang="tr-TR" dirty="0" smtClean="0"/>
              <a:t>B Form for Adults</a:t>
            </a:r>
          </a:p>
          <a:p>
            <a:pPr lvl="1"/>
            <a:r>
              <a:rPr lang="tr-TR" dirty="0" smtClean="0"/>
              <a:t>67 stimuli</a:t>
            </a:r>
          </a:p>
          <a:p>
            <a:r>
              <a:rPr lang="tr-TR" dirty="0" smtClean="0"/>
              <a:t>Participants asked to complete sentences according to the stimulus</a:t>
            </a:r>
          </a:p>
          <a:p>
            <a:r>
              <a:rPr lang="tr-TR" dirty="0" smtClean="0">
                <a:hlinkClick r:id="rId2" action="ppaction://hlinkfile"/>
              </a:rPr>
              <a:t>Beier cümle tamamlama testi</a:t>
            </a:r>
            <a:r>
              <a:rPr lang="tr-TR" dirty="0" smtClean="0"/>
              <a:t> A &amp; B Formları</a:t>
            </a:r>
            <a:endParaRPr lang="tr-TR" dirty="0"/>
          </a:p>
        </p:txBody>
      </p:sp>
    </p:spTree>
    <p:extLst>
      <p:ext uri="{BB962C8B-B14F-4D97-AF65-F5344CB8AC3E}">
        <p14:creationId xmlns:p14="http://schemas.microsoft.com/office/powerpoint/2010/main" val="997639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478079" y="3040911"/>
            <a:ext cx="10515600" cy="1080903"/>
          </a:xfrm>
        </p:spPr>
        <p:txBody>
          <a:bodyPr/>
          <a:lstStyle/>
          <a:p>
            <a:pPr algn="ctr"/>
            <a:r>
              <a:rPr lang="tr-TR" dirty="0" smtClean="0"/>
              <a:t>Sentence Completion Tests </a:t>
            </a:r>
            <a:endParaRPr lang="tr-T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245" y="340241"/>
            <a:ext cx="8365039" cy="6517759"/>
          </a:xfrm>
          <a:prstGeom prst="rect">
            <a:avLst/>
          </a:prstGeom>
        </p:spPr>
      </p:pic>
    </p:spTree>
    <p:extLst>
      <p:ext uri="{BB962C8B-B14F-4D97-AF65-F5344CB8AC3E}">
        <p14:creationId xmlns:p14="http://schemas.microsoft.com/office/powerpoint/2010/main" val="396210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3449"/>
          </a:xfrm>
        </p:spPr>
        <p:txBody>
          <a:bodyPr/>
          <a:lstStyle/>
          <a:p>
            <a:pPr algn="r"/>
            <a:r>
              <a:rPr lang="tr-TR" dirty="0"/>
              <a:t>C</a:t>
            </a:r>
            <a:r>
              <a:rPr lang="tr-TR" dirty="0" smtClean="0"/>
              <a:t>ase formulation</a:t>
            </a:r>
            <a:endParaRPr lang="tr-TR" dirty="0"/>
          </a:p>
        </p:txBody>
      </p:sp>
      <p:sp>
        <p:nvSpPr>
          <p:cNvPr id="3" name="Content Placeholder 2"/>
          <p:cNvSpPr>
            <a:spLocks noGrp="1"/>
          </p:cNvSpPr>
          <p:nvPr>
            <p:ph idx="1"/>
          </p:nvPr>
        </p:nvSpPr>
        <p:spPr>
          <a:xfrm>
            <a:off x="266700" y="266700"/>
            <a:ext cx="5334000" cy="6591300"/>
          </a:xfrm>
        </p:spPr>
        <p:txBody>
          <a:bodyPr>
            <a:normAutofit lnSpcReduction="10000"/>
          </a:bodyPr>
          <a:lstStyle/>
          <a:p>
            <a:r>
              <a:rPr lang="tr-TR" sz="2200" dirty="0" smtClean="0"/>
              <a:t>Başvuru sebebi</a:t>
            </a:r>
          </a:p>
          <a:p>
            <a:r>
              <a:rPr lang="tr-TR" sz="2200" dirty="0" smtClean="0"/>
              <a:t>Number of sessions - Görüşme sayısı</a:t>
            </a:r>
            <a:endParaRPr lang="tr-TR" sz="2200" dirty="0"/>
          </a:p>
          <a:p>
            <a:r>
              <a:rPr lang="tr-TR" sz="2200" dirty="0" smtClean="0"/>
              <a:t>Supervisor - Süpervizör</a:t>
            </a:r>
          </a:p>
          <a:p>
            <a:r>
              <a:rPr lang="tr-TR" sz="2200" dirty="0" smtClean="0"/>
              <a:t>Prognosis - Gidişat:</a:t>
            </a:r>
          </a:p>
          <a:p>
            <a:pPr lvl="1"/>
            <a:r>
              <a:rPr lang="tr-TR" sz="2200" dirty="0" smtClean="0"/>
              <a:t>Drop out / in progress</a:t>
            </a:r>
          </a:p>
          <a:p>
            <a:pPr lvl="1"/>
            <a:r>
              <a:rPr lang="tr-TR" sz="2200" dirty="0" smtClean="0"/>
              <a:t>Initial therapeutic aims</a:t>
            </a:r>
          </a:p>
          <a:p>
            <a:pPr lvl="1"/>
            <a:r>
              <a:rPr lang="tr-TR" sz="2200" dirty="0" smtClean="0"/>
              <a:t>Information about initial sessions</a:t>
            </a:r>
          </a:p>
          <a:p>
            <a:r>
              <a:rPr lang="tr-TR" sz="2200" dirty="0" smtClean="0"/>
              <a:t>Genel bilgiler</a:t>
            </a:r>
          </a:p>
          <a:p>
            <a:pPr lvl="1"/>
            <a:r>
              <a:rPr lang="tr-TR" sz="1800" dirty="0" smtClean="0"/>
              <a:t>Demographics</a:t>
            </a:r>
          </a:p>
          <a:p>
            <a:r>
              <a:rPr lang="tr-TR" sz="2200" dirty="0" smtClean="0"/>
              <a:t>Yaşantısal bilgiler</a:t>
            </a:r>
          </a:p>
          <a:p>
            <a:pPr lvl="1"/>
            <a:r>
              <a:rPr lang="tr-TR" sz="1800" dirty="0" smtClean="0"/>
              <a:t>E.g., Family, Social resources , etc.</a:t>
            </a:r>
          </a:p>
          <a:p>
            <a:r>
              <a:rPr lang="tr-TR" sz="2200" dirty="0" smtClean="0"/>
              <a:t>Güçlü ve geliştirilebilir yönleri</a:t>
            </a:r>
          </a:p>
          <a:p>
            <a:r>
              <a:rPr lang="tr-TR" sz="2200" dirty="0" smtClean="0"/>
              <a:t>Vaka formülasyonu</a:t>
            </a:r>
          </a:p>
          <a:p>
            <a:r>
              <a:rPr lang="tr-TR" sz="2200" dirty="0" smtClean="0"/>
              <a:t>Görüşmelerin akışı</a:t>
            </a:r>
          </a:p>
          <a:p>
            <a:pPr lvl="1"/>
            <a:r>
              <a:rPr lang="tr-TR" sz="1800" dirty="0" smtClean="0"/>
              <a:t>Total görüşme sayısı</a:t>
            </a:r>
          </a:p>
          <a:p>
            <a:pPr lvl="1"/>
            <a:r>
              <a:rPr lang="tr-TR" sz="1800" dirty="0" smtClean="0"/>
              <a:t>Süreç / process</a:t>
            </a:r>
          </a:p>
          <a:p>
            <a:r>
              <a:rPr lang="tr-TR" sz="2200" dirty="0" smtClean="0"/>
              <a:t>Hedefler</a:t>
            </a:r>
          </a:p>
          <a:p>
            <a:r>
              <a:rPr lang="tr-TR" sz="2200" dirty="0" smtClean="0"/>
              <a:t>Terapistin kazanımları (optional)</a:t>
            </a:r>
          </a:p>
          <a:p>
            <a:endParaRPr lang="tr-TR" sz="2000" dirty="0" smtClean="0"/>
          </a:p>
          <a:p>
            <a:endParaRPr lang="tr-TR" sz="2000" dirty="0" smtClean="0"/>
          </a:p>
        </p:txBody>
      </p:sp>
      <p:graphicFrame>
        <p:nvGraphicFramePr>
          <p:cNvPr id="4" name="3 İçerik Yer Tutucusu"/>
          <p:cNvGraphicFramePr>
            <a:graphicFrameLocks/>
          </p:cNvGraphicFramePr>
          <p:nvPr>
            <p:extLst>
              <p:ext uri="{D42A27DB-BD31-4B8C-83A1-F6EECF244321}">
                <p14:modId xmlns:p14="http://schemas.microsoft.com/office/powerpoint/2010/main" val="2054933709"/>
              </p:ext>
            </p:extLst>
          </p:nvPr>
        </p:nvGraphicFramePr>
        <p:xfrm>
          <a:off x="6096000" y="1219200"/>
          <a:ext cx="5981700" cy="485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550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References</a:t>
            </a:r>
            <a:endParaRPr lang="en-US" dirty="0"/>
          </a:p>
        </p:txBody>
      </p:sp>
      <p:sp>
        <p:nvSpPr>
          <p:cNvPr id="3" name="2 İçerik Yer Tutucusu"/>
          <p:cNvSpPr>
            <a:spLocks noGrp="1"/>
          </p:cNvSpPr>
          <p:nvPr>
            <p:ph sz="quarter" idx="1"/>
          </p:nvPr>
        </p:nvSpPr>
        <p:spPr>
          <a:xfrm>
            <a:off x="340242" y="1825625"/>
            <a:ext cx="11653284" cy="4351338"/>
          </a:xfrm>
        </p:spPr>
        <p:txBody>
          <a:bodyPr/>
          <a:lstStyle/>
          <a:p>
            <a:r>
              <a:rPr lang="tr-TR" dirty="0" smtClean="0"/>
              <a:t>Course book +</a:t>
            </a:r>
          </a:p>
          <a:p>
            <a:r>
              <a:rPr lang="en-US" dirty="0" smtClean="0"/>
              <a:t>Frick, P. J., B</a:t>
            </a:r>
            <a:r>
              <a:rPr lang="tr-TR" dirty="0" smtClean="0"/>
              <a:t>a</a:t>
            </a:r>
            <a:r>
              <a:rPr lang="en-US" dirty="0" err="1" smtClean="0"/>
              <a:t>rry</a:t>
            </a:r>
            <a:r>
              <a:rPr lang="en-US" dirty="0" smtClean="0"/>
              <a:t>, C. T., and </a:t>
            </a:r>
            <a:r>
              <a:rPr lang="en-US" dirty="0" err="1" smtClean="0"/>
              <a:t>Kamphaus</a:t>
            </a:r>
            <a:r>
              <a:rPr lang="en-US" dirty="0" smtClean="0"/>
              <a:t>, R. W.</a:t>
            </a:r>
            <a:r>
              <a:rPr lang="tr-TR" dirty="0" smtClean="0"/>
              <a:t> </a:t>
            </a:r>
            <a:r>
              <a:rPr lang="en-US" dirty="0" smtClean="0"/>
              <a:t>(2010). Clinical assessment of children and</a:t>
            </a:r>
            <a:r>
              <a:rPr lang="tr-TR" dirty="0" smtClean="0"/>
              <a:t> </a:t>
            </a:r>
            <a:r>
              <a:rPr lang="en-US" dirty="0" smtClean="0"/>
              <a:t>adolescent personality and behavior. New York: Springer.</a:t>
            </a:r>
          </a:p>
          <a:p>
            <a:r>
              <a:rPr lang="en-US" dirty="0" smtClean="0"/>
              <a:t>Reynolds, C. R., and </a:t>
            </a:r>
            <a:r>
              <a:rPr lang="en-US" dirty="0" err="1" smtClean="0"/>
              <a:t>Kamphaus</a:t>
            </a:r>
            <a:r>
              <a:rPr lang="en-US" dirty="0" smtClean="0"/>
              <a:t>, R. W. (2003). Handbook of psychological and educational assessment of children: personality, behavior</a:t>
            </a:r>
            <a:r>
              <a:rPr lang="tr-TR" dirty="0" smtClean="0"/>
              <a:t> </a:t>
            </a:r>
            <a:r>
              <a:rPr lang="en-US" dirty="0" smtClean="0"/>
              <a:t>and context. New York: Guilford Press</a:t>
            </a:r>
          </a:p>
          <a:p>
            <a:endParaRPr lang="en-US" dirty="0" smtClean="0"/>
          </a:p>
          <a:p>
            <a:endParaRPr lang="en-US" dirty="0"/>
          </a:p>
        </p:txBody>
      </p:sp>
    </p:spTree>
    <p:extLst>
      <p:ext uri="{BB962C8B-B14F-4D97-AF65-F5344CB8AC3E}">
        <p14:creationId xmlns:p14="http://schemas.microsoft.com/office/powerpoint/2010/main" val="3140692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075" y="1475822"/>
            <a:ext cx="10738884" cy="2852737"/>
          </a:xfrm>
        </p:spPr>
        <p:txBody>
          <a:bodyPr/>
          <a:lstStyle/>
          <a:p>
            <a:pPr algn="r"/>
            <a:r>
              <a:rPr lang="tr-TR" dirty="0" smtClean="0"/>
              <a:t>Integration &amp; </a:t>
            </a:r>
            <a:br>
              <a:rPr lang="tr-TR" dirty="0" smtClean="0"/>
            </a:br>
            <a:r>
              <a:rPr lang="tr-TR" dirty="0" smtClean="0"/>
              <a:t>Clinical Decision Making</a:t>
            </a:r>
            <a:endParaRPr lang="tr-TR" dirty="0"/>
          </a:p>
        </p:txBody>
      </p:sp>
    </p:spTree>
    <p:extLst>
      <p:ext uri="{BB962C8B-B14F-4D97-AF65-F5344CB8AC3E}">
        <p14:creationId xmlns:p14="http://schemas.microsoft.com/office/powerpoint/2010/main" val="1569060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tr-TR" dirty="0" smtClean="0"/>
              <a:t>Integrating assessment data</a:t>
            </a:r>
            <a:endParaRPr lang="tr-TR" dirty="0"/>
          </a:p>
        </p:txBody>
      </p:sp>
      <p:sp>
        <p:nvSpPr>
          <p:cNvPr id="5" name="Content Placeholder 4"/>
          <p:cNvSpPr>
            <a:spLocks noGrp="1"/>
          </p:cNvSpPr>
          <p:nvPr>
            <p:ph idx="1"/>
          </p:nvPr>
        </p:nvSpPr>
        <p:spPr>
          <a:xfrm>
            <a:off x="401443" y="1690688"/>
            <a:ext cx="11441151" cy="4933135"/>
          </a:xfrm>
        </p:spPr>
        <p:txBody>
          <a:bodyPr>
            <a:normAutofit/>
          </a:bodyPr>
          <a:lstStyle/>
          <a:p>
            <a:pPr>
              <a:lnSpc>
                <a:spcPct val="150000"/>
              </a:lnSpc>
            </a:pPr>
            <a:r>
              <a:rPr lang="en-US" dirty="0" smtClean="0"/>
              <a:t>The </a:t>
            </a:r>
            <a:r>
              <a:rPr lang="en-US" dirty="0"/>
              <a:t>question </a:t>
            </a:r>
            <a:r>
              <a:rPr lang="en-US" dirty="0" smtClean="0"/>
              <a:t>as </a:t>
            </a:r>
            <a:r>
              <a:rPr lang="en-US" dirty="0"/>
              <a:t>a framework to guide the process of drawing </a:t>
            </a:r>
            <a:r>
              <a:rPr lang="en-US" dirty="0" smtClean="0"/>
              <a:t>together</a:t>
            </a:r>
            <a:r>
              <a:rPr lang="tr-TR" dirty="0" smtClean="0"/>
              <a:t> </a:t>
            </a:r>
            <a:r>
              <a:rPr lang="en-US" dirty="0" smtClean="0"/>
              <a:t>the </a:t>
            </a:r>
            <a:r>
              <a:rPr lang="en-US" dirty="0"/>
              <a:t>various pieces of information available about the </a:t>
            </a:r>
            <a:r>
              <a:rPr lang="en-US" dirty="0" smtClean="0"/>
              <a:t>client</a:t>
            </a:r>
            <a:endParaRPr lang="tr-TR" dirty="0" smtClean="0"/>
          </a:p>
          <a:p>
            <a:pPr lvl="1">
              <a:lnSpc>
                <a:spcPct val="150000"/>
              </a:lnSpc>
            </a:pPr>
            <a:r>
              <a:rPr lang="tr-TR" dirty="0" smtClean="0"/>
              <a:t>E.g., </a:t>
            </a:r>
            <a:r>
              <a:rPr lang="en-US" dirty="0"/>
              <a:t>a client’s intellectual capabilities leads to </a:t>
            </a:r>
            <a:r>
              <a:rPr lang="en-US" dirty="0" smtClean="0"/>
              <a:t>the</a:t>
            </a:r>
            <a:r>
              <a:rPr lang="tr-TR" dirty="0" smtClean="0"/>
              <a:t> </a:t>
            </a:r>
            <a:r>
              <a:rPr lang="en-US" dirty="0" smtClean="0"/>
              <a:t>preparation </a:t>
            </a:r>
            <a:r>
              <a:rPr lang="en-US" dirty="0"/>
              <a:t>of a report that highlights general </a:t>
            </a:r>
            <a:r>
              <a:rPr lang="en-US" dirty="0" smtClean="0"/>
              <a:t>intellectual</a:t>
            </a:r>
            <a:r>
              <a:rPr lang="tr-TR" dirty="0" smtClean="0"/>
              <a:t> </a:t>
            </a:r>
            <a:r>
              <a:rPr lang="en-US" dirty="0" smtClean="0"/>
              <a:t>functioning </a:t>
            </a:r>
            <a:r>
              <a:rPr lang="en-US" dirty="0"/>
              <a:t>and more specific cognitive strengths and weaknesses</a:t>
            </a:r>
            <a:r>
              <a:rPr lang="en-US" dirty="0" smtClean="0"/>
              <a:t>.</a:t>
            </a:r>
            <a:endParaRPr lang="tr-TR" dirty="0" smtClean="0"/>
          </a:p>
          <a:p>
            <a:pPr>
              <a:lnSpc>
                <a:spcPct val="150000"/>
              </a:lnSpc>
            </a:pPr>
            <a:r>
              <a:rPr lang="tr-TR" dirty="0"/>
              <a:t>Psychological </a:t>
            </a:r>
            <a:r>
              <a:rPr lang="tr-TR" dirty="0" smtClean="0"/>
              <a:t>assessment </a:t>
            </a:r>
            <a:r>
              <a:rPr lang="en-US" dirty="0" smtClean="0"/>
              <a:t>involves </a:t>
            </a:r>
            <a:r>
              <a:rPr lang="en-US" dirty="0"/>
              <a:t>gathering and integrating multiple forms of </a:t>
            </a:r>
            <a:r>
              <a:rPr lang="en-US" dirty="0" smtClean="0"/>
              <a:t>information</a:t>
            </a:r>
            <a:r>
              <a:rPr lang="tr-TR" dirty="0" smtClean="0"/>
              <a:t> from multiple </a:t>
            </a:r>
            <a:r>
              <a:rPr lang="tr-TR" dirty="0"/>
              <a:t>sources and </a:t>
            </a:r>
            <a:r>
              <a:rPr lang="tr-TR" dirty="0" smtClean="0"/>
              <a:t>perspectives</a:t>
            </a:r>
          </a:p>
          <a:p>
            <a:endParaRPr lang="tr-TR" dirty="0" smtClean="0"/>
          </a:p>
          <a:p>
            <a:endParaRPr lang="tr-TR" dirty="0"/>
          </a:p>
        </p:txBody>
      </p:sp>
    </p:spTree>
    <p:extLst>
      <p:ext uri="{BB962C8B-B14F-4D97-AF65-F5344CB8AC3E}">
        <p14:creationId xmlns:p14="http://schemas.microsoft.com/office/powerpoint/2010/main" val="101605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Integrating assessment data</a:t>
            </a:r>
          </a:p>
        </p:txBody>
      </p:sp>
      <p:sp>
        <p:nvSpPr>
          <p:cNvPr id="3" name="Content Placeholder 2"/>
          <p:cNvSpPr>
            <a:spLocks noGrp="1"/>
          </p:cNvSpPr>
          <p:nvPr>
            <p:ph idx="1"/>
          </p:nvPr>
        </p:nvSpPr>
        <p:spPr/>
        <p:txBody>
          <a:bodyPr/>
          <a:lstStyle/>
          <a:p>
            <a:r>
              <a:rPr lang="tr-TR" dirty="0"/>
              <a:t>D</a:t>
            </a:r>
            <a:r>
              <a:rPr lang="tr-TR" dirty="0" smtClean="0"/>
              <a:t>ata </a:t>
            </a:r>
            <a:r>
              <a:rPr lang="tr-TR" dirty="0"/>
              <a:t>obtained in </a:t>
            </a:r>
            <a:r>
              <a:rPr lang="tr-TR" dirty="0" smtClean="0"/>
              <a:t>psychological </a:t>
            </a:r>
            <a:r>
              <a:rPr lang="en-US" dirty="0" smtClean="0"/>
              <a:t>assessments </a:t>
            </a:r>
            <a:r>
              <a:rPr lang="en-US" dirty="0"/>
              <a:t>only infrequently fit together smoothly and </a:t>
            </a:r>
            <a:r>
              <a:rPr lang="en-US" dirty="0" smtClean="0"/>
              <a:t>neatly</a:t>
            </a:r>
            <a:endParaRPr lang="tr-TR" dirty="0" smtClean="0"/>
          </a:p>
          <a:p>
            <a:r>
              <a:rPr lang="tr-TR" dirty="0" smtClean="0"/>
              <a:t>R</a:t>
            </a:r>
            <a:r>
              <a:rPr lang="en-US" dirty="0" err="1" smtClean="0"/>
              <a:t>arely</a:t>
            </a:r>
            <a:r>
              <a:rPr lang="en-US" dirty="0" smtClean="0"/>
              <a:t> </a:t>
            </a:r>
            <a:r>
              <a:rPr lang="en-US" dirty="0"/>
              <a:t>does one piece of information perfectly conform to a </a:t>
            </a:r>
            <a:r>
              <a:rPr lang="en-US" dirty="0" smtClean="0"/>
              <a:t>related</a:t>
            </a:r>
            <a:r>
              <a:rPr lang="tr-TR" dirty="0" smtClean="0"/>
              <a:t> piece </a:t>
            </a:r>
            <a:r>
              <a:rPr lang="tr-TR" dirty="0"/>
              <a:t>of information</a:t>
            </a:r>
            <a:r>
              <a:rPr lang="tr-TR" dirty="0" smtClean="0"/>
              <a:t>.</a:t>
            </a:r>
          </a:p>
          <a:p>
            <a:r>
              <a:rPr lang="en-US" dirty="0"/>
              <a:t>Combining information from multiple psychological tests or even from multiple scales within </a:t>
            </a:r>
            <a:r>
              <a:rPr lang="en-US" dirty="0" smtClean="0"/>
              <a:t>a</a:t>
            </a:r>
            <a:r>
              <a:rPr lang="tr-TR" dirty="0" smtClean="0"/>
              <a:t> </a:t>
            </a:r>
            <a:r>
              <a:rPr lang="en-US" dirty="0" smtClean="0"/>
              <a:t>self-report </a:t>
            </a:r>
            <a:r>
              <a:rPr lang="en-US" dirty="0"/>
              <a:t>personality test can be a daunting task</a:t>
            </a:r>
            <a:r>
              <a:rPr lang="en-US" dirty="0" smtClean="0"/>
              <a:t>.</a:t>
            </a:r>
            <a:endParaRPr lang="tr-TR" dirty="0" smtClean="0"/>
          </a:p>
          <a:p>
            <a:r>
              <a:rPr lang="en-US" dirty="0"/>
              <a:t>Common </a:t>
            </a:r>
            <a:r>
              <a:rPr lang="en-US" dirty="0" smtClean="0"/>
              <a:t>practice begin</a:t>
            </a:r>
            <a:r>
              <a:rPr lang="tr-TR" dirty="0" smtClean="0"/>
              <a:t>s</a:t>
            </a:r>
            <a:r>
              <a:rPr lang="en-US" dirty="0" smtClean="0"/>
              <a:t> by</a:t>
            </a:r>
            <a:r>
              <a:rPr lang="tr-TR" dirty="0" smtClean="0"/>
              <a:t> </a:t>
            </a:r>
            <a:r>
              <a:rPr lang="en-US" dirty="0" smtClean="0"/>
              <a:t>examining </a:t>
            </a:r>
            <a:r>
              <a:rPr lang="en-US" dirty="0"/>
              <a:t>the client’s test responses at the most global </a:t>
            </a:r>
            <a:r>
              <a:rPr lang="en-US" dirty="0" smtClean="0"/>
              <a:t>level</a:t>
            </a:r>
            <a:endParaRPr lang="tr-TR" dirty="0"/>
          </a:p>
        </p:txBody>
      </p:sp>
    </p:spTree>
    <p:extLst>
      <p:ext uri="{BB962C8B-B14F-4D97-AF65-F5344CB8AC3E}">
        <p14:creationId xmlns:p14="http://schemas.microsoft.com/office/powerpoint/2010/main" val="1974969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917" y="0"/>
            <a:ext cx="10515600" cy="1325563"/>
          </a:xfrm>
        </p:spPr>
        <p:txBody>
          <a:bodyPr/>
          <a:lstStyle/>
          <a:p>
            <a:pPr algn="ctr"/>
            <a:r>
              <a:rPr lang="tr-TR" dirty="0"/>
              <a:t>Integrating assessment data</a:t>
            </a:r>
          </a:p>
        </p:txBody>
      </p:sp>
      <p:sp>
        <p:nvSpPr>
          <p:cNvPr id="3" name="Content Placeholder 2"/>
          <p:cNvSpPr>
            <a:spLocks noGrp="1"/>
          </p:cNvSpPr>
          <p:nvPr>
            <p:ph idx="1"/>
          </p:nvPr>
        </p:nvSpPr>
        <p:spPr>
          <a:xfrm>
            <a:off x="289932" y="1538868"/>
            <a:ext cx="11619570" cy="5319132"/>
          </a:xfrm>
        </p:spPr>
        <p:txBody>
          <a:bodyPr>
            <a:normAutofit/>
          </a:bodyPr>
          <a:lstStyle/>
          <a:p>
            <a:r>
              <a:rPr lang="tr-TR" dirty="0"/>
              <a:t>T</a:t>
            </a:r>
            <a:r>
              <a:rPr lang="en-US" dirty="0" smtClean="0"/>
              <a:t>he </a:t>
            </a:r>
            <a:r>
              <a:rPr lang="en-US" dirty="0"/>
              <a:t>purpose of the assessment is to provide directions for possible alleviation or remediation </a:t>
            </a:r>
            <a:r>
              <a:rPr lang="en-US" dirty="0" smtClean="0"/>
              <a:t>of</a:t>
            </a:r>
            <a:r>
              <a:rPr lang="tr-TR" dirty="0" smtClean="0"/>
              <a:t> problems.</a:t>
            </a:r>
          </a:p>
          <a:p>
            <a:pPr lvl="1"/>
            <a:r>
              <a:rPr lang="tr-TR" dirty="0"/>
              <a:t>educational </a:t>
            </a:r>
            <a:r>
              <a:rPr lang="tr-TR" dirty="0" smtClean="0"/>
              <a:t>concerns</a:t>
            </a:r>
          </a:p>
          <a:p>
            <a:pPr lvl="1"/>
            <a:r>
              <a:rPr lang="tr-TR" dirty="0"/>
              <a:t>vocational </a:t>
            </a:r>
            <a:r>
              <a:rPr lang="tr-TR" dirty="0" smtClean="0"/>
              <a:t>questions</a:t>
            </a:r>
          </a:p>
          <a:p>
            <a:pPr lvl="1"/>
            <a:r>
              <a:rPr lang="tr-TR" dirty="0"/>
              <a:t>rehabilitation </a:t>
            </a:r>
            <a:r>
              <a:rPr lang="tr-TR" dirty="0" smtClean="0"/>
              <a:t>services</a:t>
            </a:r>
          </a:p>
          <a:p>
            <a:pPr lvl="1"/>
            <a:r>
              <a:rPr lang="tr-TR" dirty="0"/>
              <a:t>possible referrals for </a:t>
            </a:r>
            <a:r>
              <a:rPr lang="tr-TR" dirty="0" smtClean="0"/>
              <a:t>psychotherapy</a:t>
            </a:r>
          </a:p>
          <a:p>
            <a:r>
              <a:rPr lang="tr-TR" dirty="0"/>
              <a:t>P</a:t>
            </a:r>
            <a:r>
              <a:rPr lang="en-US" dirty="0" err="1" smtClean="0"/>
              <a:t>sychologist</a:t>
            </a:r>
            <a:r>
              <a:rPr lang="en-US" dirty="0" smtClean="0"/>
              <a:t> </a:t>
            </a:r>
            <a:r>
              <a:rPr lang="en-US" dirty="0"/>
              <a:t>needs to formulate hypotheses about how the problems developed and the factors </a:t>
            </a:r>
            <a:r>
              <a:rPr lang="en-US" dirty="0" smtClean="0"/>
              <a:t>that</a:t>
            </a:r>
            <a:r>
              <a:rPr lang="tr-TR" dirty="0" smtClean="0"/>
              <a:t> maintain </a:t>
            </a:r>
            <a:r>
              <a:rPr lang="tr-TR" dirty="0"/>
              <a:t>them</a:t>
            </a:r>
            <a:r>
              <a:rPr lang="tr-TR" dirty="0" smtClean="0"/>
              <a:t>.</a:t>
            </a:r>
          </a:p>
          <a:p>
            <a:r>
              <a:rPr lang="tr-TR" dirty="0"/>
              <a:t>P</a:t>
            </a:r>
            <a:r>
              <a:rPr lang="tr-TR" dirty="0" smtClean="0"/>
              <a:t>sychologist provides </a:t>
            </a:r>
            <a:r>
              <a:rPr lang="en-US" dirty="0" smtClean="0"/>
              <a:t>recommendations </a:t>
            </a:r>
            <a:r>
              <a:rPr lang="en-US" dirty="0"/>
              <a:t>of ways to improve the client’s functioning</a:t>
            </a:r>
            <a:r>
              <a:rPr lang="en-US" dirty="0" smtClean="0"/>
              <a:t>.</a:t>
            </a:r>
            <a:endParaRPr lang="tr-TR" dirty="0" smtClean="0"/>
          </a:p>
        </p:txBody>
      </p:sp>
    </p:spTree>
    <p:extLst>
      <p:ext uri="{BB962C8B-B14F-4D97-AF65-F5344CB8AC3E}">
        <p14:creationId xmlns:p14="http://schemas.microsoft.com/office/powerpoint/2010/main" val="1021127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917" y="0"/>
            <a:ext cx="10515600" cy="1325563"/>
          </a:xfrm>
        </p:spPr>
        <p:txBody>
          <a:bodyPr/>
          <a:lstStyle/>
          <a:p>
            <a:pPr algn="ctr"/>
            <a:r>
              <a:rPr lang="tr-TR" dirty="0"/>
              <a:t>Integrating assessment data</a:t>
            </a:r>
          </a:p>
        </p:txBody>
      </p:sp>
      <p:sp>
        <p:nvSpPr>
          <p:cNvPr id="3" name="Content Placeholder 2"/>
          <p:cNvSpPr>
            <a:spLocks noGrp="1"/>
          </p:cNvSpPr>
          <p:nvPr>
            <p:ph idx="1"/>
          </p:nvPr>
        </p:nvSpPr>
        <p:spPr>
          <a:xfrm>
            <a:off x="289932" y="1325563"/>
            <a:ext cx="11619570" cy="5532437"/>
          </a:xfrm>
        </p:spPr>
        <p:txBody>
          <a:bodyPr>
            <a:normAutofit/>
          </a:bodyPr>
          <a:lstStyle/>
          <a:p>
            <a:r>
              <a:rPr lang="tr-TR" sz="2400" dirty="0" smtClean="0">
                <a:solidFill>
                  <a:srgbClr val="7030A0"/>
                </a:solidFill>
              </a:rPr>
              <a:t>Case Formulation </a:t>
            </a:r>
          </a:p>
          <a:p>
            <a:pPr lvl="1"/>
            <a:r>
              <a:rPr lang="en-US" dirty="0" smtClean="0"/>
              <a:t>describing the</a:t>
            </a:r>
            <a:r>
              <a:rPr lang="tr-TR" dirty="0" smtClean="0"/>
              <a:t> </a:t>
            </a:r>
            <a:r>
              <a:rPr lang="en-US" dirty="0" smtClean="0"/>
              <a:t>patient </a:t>
            </a:r>
            <a:r>
              <a:rPr lang="en-US" dirty="0"/>
              <a:t>in his or her life context </a:t>
            </a:r>
            <a:endParaRPr lang="tr-TR" dirty="0" smtClean="0"/>
          </a:p>
          <a:p>
            <a:pPr lvl="1"/>
            <a:r>
              <a:rPr lang="en-US" dirty="0" smtClean="0"/>
              <a:t>developing </a:t>
            </a:r>
            <a:r>
              <a:rPr lang="en-US" dirty="0"/>
              <a:t>a set of </a:t>
            </a:r>
            <a:r>
              <a:rPr lang="en-US" dirty="0" smtClean="0"/>
              <a:t>hypotheses </a:t>
            </a:r>
            <a:r>
              <a:rPr lang="en-US" dirty="0"/>
              <a:t>that pull together a </a:t>
            </a:r>
            <a:r>
              <a:rPr lang="en-US" dirty="0" smtClean="0"/>
              <a:t>comprehensive</a:t>
            </a:r>
            <a:r>
              <a:rPr lang="tr-TR" dirty="0" smtClean="0"/>
              <a:t> </a:t>
            </a:r>
            <a:r>
              <a:rPr lang="en-US" dirty="0" smtClean="0"/>
              <a:t>clinical </a:t>
            </a:r>
            <a:r>
              <a:rPr lang="en-US" dirty="0"/>
              <a:t>picture in sufficient detail that the psychologist can make decisions about treatment </a:t>
            </a:r>
            <a:r>
              <a:rPr lang="en-US" dirty="0" smtClean="0"/>
              <a:t>options</a:t>
            </a:r>
            <a:endParaRPr lang="tr-TR" dirty="0" smtClean="0"/>
          </a:p>
          <a:p>
            <a:r>
              <a:rPr lang="en-US" sz="2400" dirty="0"/>
              <a:t>Provides a way of understanding the connections between a patient’s various </a:t>
            </a:r>
            <a:r>
              <a:rPr lang="en-US" sz="2400" dirty="0" smtClean="0"/>
              <a:t>problems</a:t>
            </a:r>
            <a:endParaRPr lang="tr-TR" sz="2400" dirty="0" smtClean="0"/>
          </a:p>
          <a:p>
            <a:r>
              <a:rPr lang="en-US" sz="2400" dirty="0" smtClean="0"/>
              <a:t>Provides </a:t>
            </a:r>
            <a:r>
              <a:rPr lang="en-US" sz="2400" dirty="0"/>
              <a:t>guidance on the type of treatment to consider (including whether the treatment should be conducted in </a:t>
            </a:r>
            <a:r>
              <a:rPr lang="en-US" sz="2400" dirty="0" smtClean="0"/>
              <a:t>an</a:t>
            </a:r>
            <a:r>
              <a:rPr lang="tr-TR" sz="2400" dirty="0" smtClean="0"/>
              <a:t> </a:t>
            </a:r>
            <a:r>
              <a:rPr lang="en-US" sz="2400" dirty="0" smtClean="0"/>
              <a:t>individual</a:t>
            </a:r>
            <a:r>
              <a:rPr lang="en-US" sz="2400" dirty="0"/>
              <a:t>, couple, family, or group modality</a:t>
            </a:r>
            <a:r>
              <a:rPr lang="en-US" sz="2400" dirty="0" smtClean="0"/>
              <a:t>)</a:t>
            </a:r>
            <a:endParaRPr lang="tr-TR" sz="2400" dirty="0" smtClean="0"/>
          </a:p>
          <a:p>
            <a:r>
              <a:rPr lang="en-US" sz="2400" dirty="0" smtClean="0"/>
              <a:t>Predicts </a:t>
            </a:r>
            <a:r>
              <a:rPr lang="en-US" sz="2400" dirty="0"/>
              <a:t>the patient’s future functioning if treatment is not sought and how this functioning will be different if </a:t>
            </a:r>
            <a:r>
              <a:rPr lang="en-US" sz="2400" dirty="0" smtClean="0"/>
              <a:t>treatment</a:t>
            </a:r>
            <a:r>
              <a:rPr lang="tr-TR" sz="2400" dirty="0" smtClean="0"/>
              <a:t> is successful</a:t>
            </a:r>
          </a:p>
          <a:p>
            <a:r>
              <a:rPr lang="en-US" sz="2400" dirty="0" smtClean="0"/>
              <a:t>Provides </a:t>
            </a:r>
            <a:r>
              <a:rPr lang="en-US" sz="2400" dirty="0"/>
              <a:t>options to consider if difficulties are encountered in implementing and following through on treatment</a:t>
            </a:r>
          </a:p>
          <a:p>
            <a:r>
              <a:rPr lang="en-US" sz="2400" dirty="0" smtClean="0"/>
              <a:t>Indicates </a:t>
            </a:r>
            <a:r>
              <a:rPr lang="en-US" sz="2400" dirty="0"/>
              <a:t>options, outside of psychological services, for the patient to consider</a:t>
            </a:r>
          </a:p>
          <a:p>
            <a:r>
              <a:rPr lang="en-US" sz="2400" dirty="0" smtClean="0"/>
              <a:t>Provides </a:t>
            </a:r>
            <a:r>
              <a:rPr lang="en-US" sz="2400" dirty="0"/>
              <a:t>alternative treatment options to consider if the initial treatment is unsuccessful</a:t>
            </a:r>
            <a:endParaRPr lang="tr-TR" sz="2400" dirty="0"/>
          </a:p>
        </p:txBody>
      </p:sp>
    </p:spTree>
    <p:extLst>
      <p:ext uri="{BB962C8B-B14F-4D97-AF65-F5344CB8AC3E}">
        <p14:creationId xmlns:p14="http://schemas.microsoft.com/office/powerpoint/2010/main" val="2434315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3449"/>
          </a:xfrm>
        </p:spPr>
        <p:txBody>
          <a:bodyPr/>
          <a:lstStyle/>
          <a:p>
            <a:pPr algn="r"/>
            <a:r>
              <a:rPr lang="tr-TR" dirty="0"/>
              <a:t>C</a:t>
            </a:r>
            <a:r>
              <a:rPr lang="tr-TR" dirty="0" smtClean="0"/>
              <a:t>ase formulation</a:t>
            </a:r>
            <a:endParaRPr lang="tr-TR" dirty="0"/>
          </a:p>
        </p:txBody>
      </p:sp>
      <p:sp>
        <p:nvSpPr>
          <p:cNvPr id="3" name="Content Placeholder 2"/>
          <p:cNvSpPr>
            <a:spLocks noGrp="1"/>
          </p:cNvSpPr>
          <p:nvPr>
            <p:ph idx="1"/>
          </p:nvPr>
        </p:nvSpPr>
        <p:spPr>
          <a:xfrm>
            <a:off x="266700" y="266700"/>
            <a:ext cx="5334000" cy="6591300"/>
          </a:xfrm>
        </p:spPr>
        <p:txBody>
          <a:bodyPr>
            <a:normAutofit lnSpcReduction="10000"/>
          </a:bodyPr>
          <a:lstStyle/>
          <a:p>
            <a:r>
              <a:rPr lang="tr-TR" sz="2200" dirty="0" smtClean="0"/>
              <a:t>Başvuru sebebi</a:t>
            </a:r>
          </a:p>
          <a:p>
            <a:r>
              <a:rPr lang="tr-TR" sz="2200" dirty="0" smtClean="0"/>
              <a:t>Number of sessions - Görüşme sayısı</a:t>
            </a:r>
            <a:endParaRPr lang="tr-TR" sz="2200" dirty="0"/>
          </a:p>
          <a:p>
            <a:r>
              <a:rPr lang="tr-TR" sz="2200" dirty="0" smtClean="0"/>
              <a:t>Supervisor - Süpervizör</a:t>
            </a:r>
          </a:p>
          <a:p>
            <a:r>
              <a:rPr lang="tr-TR" sz="2200" dirty="0" smtClean="0"/>
              <a:t>Prognosis - Gidişat:</a:t>
            </a:r>
          </a:p>
          <a:p>
            <a:pPr lvl="1"/>
            <a:r>
              <a:rPr lang="tr-TR" sz="2200" dirty="0" smtClean="0"/>
              <a:t>Drop out / in progress</a:t>
            </a:r>
          </a:p>
          <a:p>
            <a:pPr lvl="1"/>
            <a:r>
              <a:rPr lang="tr-TR" sz="2200" dirty="0" smtClean="0"/>
              <a:t>Initial therapeutic aims</a:t>
            </a:r>
          </a:p>
          <a:p>
            <a:pPr lvl="1"/>
            <a:r>
              <a:rPr lang="tr-TR" sz="2200" dirty="0" smtClean="0"/>
              <a:t>Information about initial sessions</a:t>
            </a:r>
          </a:p>
          <a:p>
            <a:r>
              <a:rPr lang="tr-TR" sz="2200" dirty="0" smtClean="0"/>
              <a:t>Genel bilgiler</a:t>
            </a:r>
          </a:p>
          <a:p>
            <a:pPr lvl="1"/>
            <a:r>
              <a:rPr lang="tr-TR" sz="1800" dirty="0" smtClean="0"/>
              <a:t>Demographics</a:t>
            </a:r>
          </a:p>
          <a:p>
            <a:r>
              <a:rPr lang="tr-TR" sz="2200" dirty="0" smtClean="0"/>
              <a:t>Yaşantısal bilgiler</a:t>
            </a:r>
          </a:p>
          <a:p>
            <a:pPr lvl="1"/>
            <a:r>
              <a:rPr lang="tr-TR" sz="1800" dirty="0" smtClean="0"/>
              <a:t>E.g., Family, Social resources , etc.</a:t>
            </a:r>
          </a:p>
          <a:p>
            <a:r>
              <a:rPr lang="tr-TR" sz="2200" dirty="0" smtClean="0"/>
              <a:t>Güçlü ve geliştirilebilir yönleri</a:t>
            </a:r>
          </a:p>
          <a:p>
            <a:r>
              <a:rPr lang="tr-TR" sz="2200" dirty="0" smtClean="0"/>
              <a:t>Vaka formülasyonu</a:t>
            </a:r>
          </a:p>
          <a:p>
            <a:r>
              <a:rPr lang="tr-TR" sz="2200" dirty="0" smtClean="0"/>
              <a:t>Görüşmelerin akışı</a:t>
            </a:r>
          </a:p>
          <a:p>
            <a:pPr lvl="1"/>
            <a:r>
              <a:rPr lang="tr-TR" sz="1800" dirty="0" smtClean="0"/>
              <a:t>Total görüşme sayısı</a:t>
            </a:r>
          </a:p>
          <a:p>
            <a:pPr lvl="1"/>
            <a:r>
              <a:rPr lang="tr-TR" sz="1800" dirty="0" smtClean="0"/>
              <a:t>Süreç / process</a:t>
            </a:r>
          </a:p>
          <a:p>
            <a:r>
              <a:rPr lang="tr-TR" sz="2200" dirty="0" smtClean="0"/>
              <a:t>Hedefler</a:t>
            </a:r>
          </a:p>
          <a:p>
            <a:r>
              <a:rPr lang="tr-TR" sz="2200" dirty="0" smtClean="0"/>
              <a:t>Terapistin kazanımları (optional)</a:t>
            </a:r>
          </a:p>
          <a:p>
            <a:endParaRPr lang="tr-TR" sz="2000" dirty="0" smtClean="0"/>
          </a:p>
          <a:p>
            <a:endParaRPr lang="tr-TR" sz="2000" dirty="0" smtClean="0"/>
          </a:p>
        </p:txBody>
      </p:sp>
      <p:graphicFrame>
        <p:nvGraphicFramePr>
          <p:cNvPr id="4" name="3 İçerik Yer Tutucusu"/>
          <p:cNvGraphicFramePr>
            <a:graphicFrameLocks/>
          </p:cNvGraphicFramePr>
          <p:nvPr>
            <p:extLst/>
          </p:nvPr>
        </p:nvGraphicFramePr>
        <p:xfrm>
          <a:off x="6096000" y="1219200"/>
          <a:ext cx="5981700" cy="485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1176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Integrating assessment data</a:t>
            </a:r>
          </a:p>
        </p:txBody>
      </p:sp>
      <p:sp>
        <p:nvSpPr>
          <p:cNvPr id="3" name="Content Placeholder 2"/>
          <p:cNvSpPr>
            <a:spLocks noGrp="1"/>
          </p:cNvSpPr>
          <p:nvPr>
            <p:ph idx="1"/>
          </p:nvPr>
        </p:nvSpPr>
        <p:spPr>
          <a:xfrm>
            <a:off x="312233" y="1494264"/>
            <a:ext cx="11708781" cy="5196468"/>
          </a:xfrm>
        </p:spPr>
        <p:txBody>
          <a:bodyPr>
            <a:normAutofit/>
          </a:bodyPr>
          <a:lstStyle/>
          <a:p>
            <a:pPr>
              <a:lnSpc>
                <a:spcPct val="150000"/>
              </a:lnSpc>
            </a:pPr>
            <a:r>
              <a:rPr lang="tr-TR" dirty="0" smtClean="0">
                <a:solidFill>
                  <a:srgbClr val="7030A0"/>
                </a:solidFill>
              </a:rPr>
              <a:t>Case formulation </a:t>
            </a:r>
            <a:r>
              <a:rPr lang="tr-TR" dirty="0" smtClean="0"/>
              <a:t>(</a:t>
            </a:r>
            <a:r>
              <a:rPr lang="tr-TR" i="1" dirty="0" smtClean="0"/>
              <a:t>from course book, p. 269</a:t>
            </a:r>
            <a:r>
              <a:rPr lang="tr-TR" dirty="0" smtClean="0"/>
              <a:t>)</a:t>
            </a:r>
          </a:p>
          <a:p>
            <a:pPr lvl="1">
              <a:lnSpc>
                <a:spcPct val="150000"/>
              </a:lnSpc>
            </a:pPr>
            <a:r>
              <a:rPr lang="tr-TR" dirty="0"/>
              <a:t>F</a:t>
            </a:r>
            <a:r>
              <a:rPr lang="en-US" dirty="0" smtClean="0"/>
              <a:t>our </a:t>
            </a:r>
            <a:r>
              <a:rPr lang="en-US" dirty="0"/>
              <a:t>major </a:t>
            </a:r>
            <a:r>
              <a:rPr lang="en-US" dirty="0" smtClean="0"/>
              <a:t>components</a:t>
            </a:r>
            <a:r>
              <a:rPr lang="tr-TR" dirty="0" smtClean="0"/>
              <a:t> </a:t>
            </a:r>
          </a:p>
          <a:p>
            <a:pPr marL="914400" lvl="2" indent="0">
              <a:lnSpc>
                <a:spcPct val="150000"/>
              </a:lnSpc>
              <a:buNone/>
            </a:pPr>
            <a:r>
              <a:rPr lang="tr-TR" dirty="0" smtClean="0"/>
              <a:t>1. </a:t>
            </a:r>
            <a:r>
              <a:rPr lang="en-US" dirty="0" smtClean="0"/>
              <a:t>symptoms </a:t>
            </a:r>
            <a:r>
              <a:rPr lang="en-US" dirty="0"/>
              <a:t>and </a:t>
            </a:r>
            <a:r>
              <a:rPr lang="en-US" dirty="0" smtClean="0"/>
              <a:t>problems</a:t>
            </a:r>
            <a:r>
              <a:rPr lang="tr-TR" dirty="0" smtClean="0"/>
              <a:t> </a:t>
            </a:r>
          </a:p>
          <a:p>
            <a:pPr marL="914400" lvl="2" indent="0">
              <a:lnSpc>
                <a:spcPct val="150000"/>
              </a:lnSpc>
              <a:buNone/>
            </a:pPr>
            <a:r>
              <a:rPr lang="tr-TR" dirty="0" smtClean="0"/>
              <a:t>2. E</a:t>
            </a:r>
            <a:r>
              <a:rPr lang="en-US" dirty="0" smtClean="0"/>
              <a:t>vents </a:t>
            </a:r>
            <a:r>
              <a:rPr lang="en-US" dirty="0"/>
              <a:t>or stressors that led to the </a:t>
            </a:r>
            <a:r>
              <a:rPr lang="en-US" dirty="0" smtClean="0"/>
              <a:t>symptoms</a:t>
            </a:r>
            <a:r>
              <a:rPr lang="tr-TR" dirty="0" smtClean="0"/>
              <a:t> </a:t>
            </a:r>
            <a:r>
              <a:rPr lang="en-US" dirty="0" smtClean="0"/>
              <a:t>and problems</a:t>
            </a:r>
            <a:endParaRPr lang="tr-TR" dirty="0" smtClean="0"/>
          </a:p>
          <a:p>
            <a:pPr marL="914400" lvl="2" indent="0">
              <a:lnSpc>
                <a:spcPct val="150000"/>
              </a:lnSpc>
              <a:buNone/>
            </a:pPr>
            <a:r>
              <a:rPr lang="tr-TR" dirty="0" smtClean="0"/>
              <a:t>3. </a:t>
            </a:r>
            <a:r>
              <a:rPr lang="en-US" dirty="0" smtClean="0"/>
              <a:t>predisposing </a:t>
            </a:r>
            <a:r>
              <a:rPr lang="en-US" dirty="0"/>
              <a:t>life events or stressors (i.e., preexisting vulnerabilities</a:t>
            </a:r>
            <a:r>
              <a:rPr lang="en-US" dirty="0" smtClean="0"/>
              <a:t>)</a:t>
            </a:r>
            <a:endParaRPr lang="tr-TR" dirty="0" smtClean="0"/>
          </a:p>
          <a:p>
            <a:pPr marL="914400" lvl="2" indent="0">
              <a:lnSpc>
                <a:spcPct val="150000"/>
              </a:lnSpc>
              <a:buNone/>
            </a:pPr>
            <a:r>
              <a:rPr lang="tr-TR" dirty="0" smtClean="0"/>
              <a:t>4. A</a:t>
            </a:r>
            <a:r>
              <a:rPr lang="en-US" dirty="0" smtClean="0"/>
              <a:t> hypothesized</a:t>
            </a:r>
            <a:r>
              <a:rPr lang="tr-TR" dirty="0" smtClean="0"/>
              <a:t> </a:t>
            </a:r>
            <a:r>
              <a:rPr lang="en-US" dirty="0" smtClean="0"/>
              <a:t>mechanism </a:t>
            </a:r>
            <a:r>
              <a:rPr lang="en-US" dirty="0"/>
              <a:t>that linked the first four components together to offer an explanation for </a:t>
            </a:r>
            <a:r>
              <a:rPr lang="en-US" dirty="0" smtClean="0"/>
              <a:t>the</a:t>
            </a:r>
            <a:r>
              <a:rPr lang="tr-TR" dirty="0" smtClean="0"/>
              <a:t> </a:t>
            </a:r>
            <a:r>
              <a:rPr lang="en-US" dirty="0" smtClean="0"/>
              <a:t>development </a:t>
            </a:r>
            <a:r>
              <a:rPr lang="en-US" dirty="0"/>
              <a:t>and maintenance of the problems and symptoms.</a:t>
            </a:r>
            <a:endParaRPr lang="tr-TR" dirty="0"/>
          </a:p>
        </p:txBody>
      </p:sp>
    </p:spTree>
    <p:extLst>
      <p:ext uri="{BB962C8B-B14F-4D97-AF65-F5344CB8AC3E}">
        <p14:creationId xmlns:p14="http://schemas.microsoft.com/office/powerpoint/2010/main" val="109072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Integrating assessment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83" y="1690688"/>
            <a:ext cx="10557617" cy="4531692"/>
          </a:xfrm>
          <a:prstGeom prst="rect">
            <a:avLst/>
          </a:prstGeom>
        </p:spPr>
      </p:pic>
    </p:spTree>
    <p:extLst>
      <p:ext uri="{BB962C8B-B14F-4D97-AF65-F5344CB8AC3E}">
        <p14:creationId xmlns:p14="http://schemas.microsoft.com/office/powerpoint/2010/main" val="1598620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Integrating assessment data</a:t>
            </a:r>
          </a:p>
        </p:txBody>
      </p:sp>
      <p:sp>
        <p:nvSpPr>
          <p:cNvPr id="3" name="Content Placeholder 2"/>
          <p:cNvSpPr>
            <a:spLocks noGrp="1"/>
          </p:cNvSpPr>
          <p:nvPr>
            <p:ph idx="1"/>
          </p:nvPr>
        </p:nvSpPr>
        <p:spPr>
          <a:xfrm>
            <a:off x="267629" y="1690688"/>
            <a:ext cx="11753386" cy="4955439"/>
          </a:xfrm>
        </p:spPr>
        <p:txBody>
          <a:bodyPr>
            <a:normAutofit fontScale="92500"/>
          </a:bodyPr>
          <a:lstStyle/>
          <a:p>
            <a:pPr>
              <a:lnSpc>
                <a:spcPct val="150000"/>
              </a:lnSpc>
            </a:pPr>
            <a:r>
              <a:rPr lang="en-US" dirty="0"/>
              <a:t>A major </a:t>
            </a:r>
            <a:r>
              <a:rPr lang="en-US" dirty="0" smtClean="0"/>
              <a:t>challenge is </a:t>
            </a:r>
            <a:r>
              <a:rPr lang="en-US" dirty="0"/>
              <a:t>that the psychologist must accurately </a:t>
            </a:r>
            <a:r>
              <a:rPr lang="en-US" dirty="0">
                <a:solidFill>
                  <a:srgbClr val="7030A0"/>
                </a:solidFill>
              </a:rPr>
              <a:t>detect patterns </a:t>
            </a:r>
            <a:r>
              <a:rPr lang="en-US" dirty="0"/>
              <a:t>in </a:t>
            </a:r>
            <a:r>
              <a:rPr lang="en-US" dirty="0" smtClean="0"/>
              <a:t>the</a:t>
            </a:r>
            <a:r>
              <a:rPr lang="tr-TR" dirty="0" smtClean="0"/>
              <a:t> </a:t>
            </a:r>
            <a:r>
              <a:rPr lang="en-US" dirty="0" smtClean="0"/>
              <a:t>wealth </a:t>
            </a:r>
            <a:r>
              <a:rPr lang="en-US" dirty="0"/>
              <a:t>of data gathered during an assessment, including patterns that may be primarily attributable </a:t>
            </a:r>
            <a:r>
              <a:rPr lang="en-US" dirty="0" smtClean="0"/>
              <a:t>to</a:t>
            </a:r>
            <a:r>
              <a:rPr lang="tr-TR" dirty="0" smtClean="0"/>
              <a:t> </a:t>
            </a:r>
            <a:r>
              <a:rPr lang="tr-TR" dirty="0" smtClean="0">
                <a:solidFill>
                  <a:srgbClr val="7030A0"/>
                </a:solidFill>
              </a:rPr>
              <a:t>cultural factors</a:t>
            </a:r>
            <a:r>
              <a:rPr lang="tr-TR" dirty="0" smtClean="0"/>
              <a:t>.</a:t>
            </a:r>
          </a:p>
          <a:p>
            <a:pPr>
              <a:lnSpc>
                <a:spcPct val="150000"/>
              </a:lnSpc>
            </a:pPr>
            <a:r>
              <a:rPr lang="tr-TR" dirty="0" smtClean="0"/>
              <a:t>T</a:t>
            </a:r>
            <a:r>
              <a:rPr lang="en-US" dirty="0" err="1" smtClean="0"/>
              <a:t>heoretical</a:t>
            </a:r>
            <a:r>
              <a:rPr lang="en-US" dirty="0" smtClean="0"/>
              <a:t> </a:t>
            </a:r>
            <a:r>
              <a:rPr lang="en-US" dirty="0"/>
              <a:t>orientation plays a central role in </a:t>
            </a:r>
            <a:r>
              <a:rPr lang="en-US" dirty="0" smtClean="0"/>
              <a:t>all</a:t>
            </a:r>
            <a:r>
              <a:rPr lang="tr-TR" dirty="0" smtClean="0"/>
              <a:t> </a:t>
            </a:r>
            <a:r>
              <a:rPr lang="en-US" dirty="0" smtClean="0"/>
              <a:t>aspects </a:t>
            </a:r>
            <a:r>
              <a:rPr lang="en-US" dirty="0"/>
              <a:t>of the assessment </a:t>
            </a:r>
            <a:r>
              <a:rPr lang="en-US" dirty="0" smtClean="0"/>
              <a:t>process</a:t>
            </a:r>
            <a:endParaRPr lang="tr-TR" dirty="0" smtClean="0"/>
          </a:p>
          <a:p>
            <a:pPr lvl="1">
              <a:lnSpc>
                <a:spcPct val="150000"/>
              </a:lnSpc>
            </a:pPr>
            <a:r>
              <a:rPr lang="tr-TR" dirty="0"/>
              <a:t>S</a:t>
            </a:r>
            <a:r>
              <a:rPr lang="en-US" dirty="0" err="1" smtClean="0"/>
              <a:t>uccinct</a:t>
            </a:r>
            <a:r>
              <a:rPr lang="en-US" dirty="0" smtClean="0"/>
              <a:t> </a:t>
            </a:r>
            <a:r>
              <a:rPr lang="en-US" dirty="0"/>
              <a:t>analysis of the client’s core strengths and weaknesses, </a:t>
            </a:r>
            <a:r>
              <a:rPr lang="en-US" dirty="0" smtClean="0">
                <a:solidFill>
                  <a:srgbClr val="7030A0"/>
                </a:solidFill>
              </a:rPr>
              <a:t>premise</a:t>
            </a:r>
            <a:r>
              <a:rPr lang="en-US" dirty="0">
                <a:solidFill>
                  <a:srgbClr val="7030A0"/>
                </a:solidFill>
              </a:rPr>
              <a:t>. </a:t>
            </a:r>
            <a:endParaRPr lang="tr-TR" dirty="0" smtClean="0">
              <a:solidFill>
                <a:srgbClr val="7030A0"/>
              </a:solidFill>
            </a:endParaRPr>
          </a:p>
          <a:p>
            <a:pPr lvl="1">
              <a:lnSpc>
                <a:spcPct val="150000"/>
              </a:lnSpc>
            </a:pPr>
            <a:r>
              <a:rPr lang="tr-TR" dirty="0">
                <a:solidFill>
                  <a:srgbClr val="7030A0"/>
                </a:solidFill>
              </a:rPr>
              <a:t>S</a:t>
            </a:r>
            <a:r>
              <a:rPr lang="en-US" dirty="0" err="1" smtClean="0">
                <a:solidFill>
                  <a:srgbClr val="7030A0"/>
                </a:solidFill>
              </a:rPr>
              <a:t>upporting</a:t>
            </a:r>
            <a:r>
              <a:rPr lang="en-US" dirty="0" smtClean="0">
                <a:solidFill>
                  <a:srgbClr val="7030A0"/>
                </a:solidFill>
              </a:rPr>
              <a:t> </a:t>
            </a:r>
            <a:r>
              <a:rPr lang="en-US" dirty="0">
                <a:solidFill>
                  <a:srgbClr val="7030A0"/>
                </a:solidFill>
              </a:rPr>
              <a:t>material</a:t>
            </a:r>
            <a:r>
              <a:rPr lang="en-US" dirty="0"/>
              <a:t>, which involves an in-depth analysis of these strengths </a:t>
            </a:r>
            <a:r>
              <a:rPr lang="en-US" dirty="0" smtClean="0"/>
              <a:t>and</a:t>
            </a:r>
            <a:r>
              <a:rPr lang="tr-TR" dirty="0" smtClean="0"/>
              <a:t> weaknesses.</a:t>
            </a:r>
          </a:p>
          <a:p>
            <a:pPr>
              <a:lnSpc>
                <a:spcPct val="150000"/>
              </a:lnSpc>
            </a:pPr>
            <a:r>
              <a:rPr lang="tr-TR" dirty="0" smtClean="0"/>
              <a:t>Eells, 2016 Psikoterapi </a:t>
            </a:r>
            <a:r>
              <a:rPr lang="tr-TR" dirty="0"/>
              <a:t>Vaka </a:t>
            </a:r>
            <a:r>
              <a:rPr lang="tr-TR" dirty="0" smtClean="0"/>
              <a:t>Formülasyonu Litera Yayıncılık Türkiye  </a:t>
            </a:r>
            <a:endParaRPr lang="tr-TR" dirty="0"/>
          </a:p>
        </p:txBody>
      </p:sp>
    </p:spTree>
    <p:extLst>
      <p:ext uri="{BB962C8B-B14F-4D97-AF65-F5344CB8AC3E}">
        <p14:creationId xmlns:p14="http://schemas.microsoft.com/office/powerpoint/2010/main" val="246751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7750"/>
          </a:xfrm>
        </p:spPr>
        <p:txBody>
          <a:bodyPr/>
          <a:lstStyle/>
          <a:p>
            <a:pPr algn="ctr"/>
            <a:r>
              <a:rPr lang="tr-TR" dirty="0" smtClean="0"/>
              <a:t>Prognosis </a:t>
            </a:r>
            <a:endParaRPr lang="tr-TR" dirty="0"/>
          </a:p>
        </p:txBody>
      </p:sp>
      <p:sp>
        <p:nvSpPr>
          <p:cNvPr id="3" name="Content Placeholder 2"/>
          <p:cNvSpPr>
            <a:spLocks noGrp="1"/>
          </p:cNvSpPr>
          <p:nvPr>
            <p:ph idx="1"/>
          </p:nvPr>
        </p:nvSpPr>
        <p:spPr>
          <a:xfrm>
            <a:off x="247650" y="1181100"/>
            <a:ext cx="11563350" cy="5314950"/>
          </a:xfrm>
        </p:spPr>
        <p:txBody>
          <a:bodyPr>
            <a:normAutofit fontScale="92500"/>
          </a:bodyPr>
          <a:lstStyle/>
          <a:p>
            <a:pPr>
              <a:lnSpc>
                <a:spcPct val="150000"/>
              </a:lnSpc>
            </a:pPr>
            <a:r>
              <a:rPr lang="tr-TR" sz="2400" dirty="0" smtClean="0"/>
              <a:t>P</a:t>
            </a:r>
            <a:r>
              <a:rPr lang="en-US" sz="2400" dirty="0" err="1" smtClean="0"/>
              <a:t>sychological</a:t>
            </a:r>
            <a:r>
              <a:rPr lang="en-US" sz="2400" dirty="0" smtClean="0"/>
              <a:t> </a:t>
            </a:r>
            <a:r>
              <a:rPr lang="en-US" sz="2400" dirty="0"/>
              <a:t>assessment always implies some form </a:t>
            </a:r>
            <a:r>
              <a:rPr lang="en-US" sz="2400" dirty="0" smtClean="0"/>
              <a:t>of</a:t>
            </a:r>
            <a:r>
              <a:rPr lang="tr-TR" sz="2400" dirty="0" smtClean="0"/>
              <a:t> </a:t>
            </a:r>
            <a:r>
              <a:rPr lang="en-US" sz="2400" dirty="0" smtClean="0"/>
              <a:t>prediction </a:t>
            </a:r>
            <a:r>
              <a:rPr lang="en-US" sz="2400" dirty="0"/>
              <a:t>about the patient’s </a:t>
            </a:r>
            <a:r>
              <a:rPr lang="en-US" sz="2400" dirty="0" smtClean="0"/>
              <a:t>future</a:t>
            </a:r>
            <a:endParaRPr lang="tr-TR" sz="2400" dirty="0" smtClean="0"/>
          </a:p>
          <a:p>
            <a:pPr>
              <a:lnSpc>
                <a:spcPct val="150000"/>
              </a:lnSpc>
            </a:pPr>
            <a:r>
              <a:rPr lang="en-US" sz="2400" dirty="0"/>
              <a:t>Prognosis refers to the use of assessment data, </a:t>
            </a:r>
            <a:r>
              <a:rPr lang="en-US" sz="2400" dirty="0" smtClean="0"/>
              <a:t>in</a:t>
            </a:r>
            <a:r>
              <a:rPr lang="tr-TR" sz="2400" dirty="0" smtClean="0"/>
              <a:t> </a:t>
            </a:r>
            <a:r>
              <a:rPr lang="en-US" sz="2400" dirty="0" smtClean="0"/>
              <a:t>combination </a:t>
            </a:r>
            <a:r>
              <a:rPr lang="en-US" sz="2400" dirty="0"/>
              <a:t>with relevant empirical literature, to make predictions about the future course of </a:t>
            </a:r>
            <a:r>
              <a:rPr lang="en-US" sz="2400" dirty="0" smtClean="0"/>
              <a:t>a</a:t>
            </a:r>
            <a:r>
              <a:rPr lang="tr-TR" sz="2400" dirty="0" smtClean="0"/>
              <a:t> patient’s </a:t>
            </a:r>
            <a:r>
              <a:rPr lang="tr-TR" sz="2400" dirty="0"/>
              <a:t>psychological </a:t>
            </a:r>
            <a:r>
              <a:rPr lang="tr-TR" sz="2400" dirty="0" smtClean="0"/>
              <a:t>functioning</a:t>
            </a:r>
          </a:p>
          <a:p>
            <a:pPr>
              <a:lnSpc>
                <a:spcPct val="150000"/>
              </a:lnSpc>
            </a:pPr>
            <a:r>
              <a:rPr lang="en-US" sz="2400" dirty="0" smtClean="0"/>
              <a:t>Ways</a:t>
            </a:r>
            <a:r>
              <a:rPr lang="tr-TR" sz="2400" dirty="0" smtClean="0"/>
              <a:t> </a:t>
            </a:r>
            <a:r>
              <a:rPr lang="en-US" sz="2400" dirty="0" smtClean="0"/>
              <a:t>to </a:t>
            </a:r>
            <a:r>
              <a:rPr lang="en-US" sz="2400" dirty="0"/>
              <a:t>enhance the accuracy of </a:t>
            </a:r>
            <a:r>
              <a:rPr lang="en-US" sz="2400" dirty="0" smtClean="0"/>
              <a:t>predictions,</a:t>
            </a:r>
            <a:r>
              <a:rPr lang="tr-TR" sz="2400" dirty="0"/>
              <a:t> </a:t>
            </a:r>
            <a:r>
              <a:rPr lang="en-US" sz="2400" dirty="0" smtClean="0"/>
              <a:t>weigh a number of factors such as</a:t>
            </a:r>
            <a:r>
              <a:rPr lang="tr-TR" sz="2400" dirty="0" smtClean="0"/>
              <a:t> </a:t>
            </a:r>
            <a:r>
              <a:rPr lang="en-US" sz="2400" dirty="0" smtClean="0">
                <a:solidFill>
                  <a:srgbClr val="0070C0"/>
                </a:solidFill>
              </a:rPr>
              <a:t>time </a:t>
            </a:r>
            <a:r>
              <a:rPr lang="en-US" sz="2400" dirty="0">
                <a:solidFill>
                  <a:srgbClr val="0070C0"/>
                </a:solidFill>
              </a:rPr>
              <a:t>and cost</a:t>
            </a:r>
            <a:r>
              <a:rPr lang="en-US" sz="2400" dirty="0"/>
              <a:t>, </a:t>
            </a:r>
            <a:r>
              <a:rPr lang="en-US" sz="2400" dirty="0">
                <a:solidFill>
                  <a:srgbClr val="00B050"/>
                </a:solidFill>
              </a:rPr>
              <a:t>the consequences of inaccurate decisions</a:t>
            </a:r>
            <a:r>
              <a:rPr lang="en-US" sz="2400" dirty="0"/>
              <a:t>, and </a:t>
            </a:r>
            <a:r>
              <a:rPr lang="en-US" sz="2400" dirty="0">
                <a:solidFill>
                  <a:srgbClr val="FF0000"/>
                </a:solidFill>
              </a:rPr>
              <a:t>the base rate </a:t>
            </a:r>
            <a:r>
              <a:rPr lang="en-US" sz="2400" dirty="0"/>
              <a:t>of the predicted </a:t>
            </a:r>
            <a:r>
              <a:rPr lang="en-US" sz="2400" dirty="0" smtClean="0"/>
              <a:t>outcome</a:t>
            </a:r>
            <a:endParaRPr lang="tr-TR" sz="2400" dirty="0" smtClean="0"/>
          </a:p>
          <a:p>
            <a:pPr lvl="1">
              <a:lnSpc>
                <a:spcPct val="150000"/>
              </a:lnSpc>
            </a:pPr>
            <a:r>
              <a:rPr lang="tr-TR" dirty="0" smtClean="0"/>
              <a:t>Base rate, </a:t>
            </a:r>
            <a:r>
              <a:rPr lang="en-US" dirty="0"/>
              <a:t>the frequency with which the </a:t>
            </a:r>
            <a:r>
              <a:rPr lang="en-US" dirty="0" smtClean="0"/>
              <a:t>problem</a:t>
            </a:r>
            <a:r>
              <a:rPr lang="tr-TR" dirty="0" smtClean="0"/>
              <a:t> </a:t>
            </a:r>
            <a:r>
              <a:rPr lang="en-US" dirty="0" smtClean="0"/>
              <a:t>/</a:t>
            </a:r>
            <a:r>
              <a:rPr lang="tr-TR" dirty="0" smtClean="0"/>
              <a:t> </a:t>
            </a:r>
            <a:r>
              <a:rPr lang="en-US" dirty="0" smtClean="0"/>
              <a:t>diagnosis </a:t>
            </a:r>
            <a:r>
              <a:rPr lang="en-US" dirty="0"/>
              <a:t>occurs in the </a:t>
            </a:r>
            <a:r>
              <a:rPr lang="en-US" dirty="0" smtClean="0"/>
              <a:t>population</a:t>
            </a:r>
            <a:endParaRPr lang="tr-TR" dirty="0" smtClean="0"/>
          </a:p>
          <a:p>
            <a:pPr lvl="2">
              <a:lnSpc>
                <a:spcPct val="150000"/>
              </a:lnSpc>
            </a:pPr>
            <a:r>
              <a:rPr lang="en-US" dirty="0"/>
              <a:t>the less frequently a problem occurs, the more likely </a:t>
            </a:r>
            <a:r>
              <a:rPr lang="en-US" dirty="0" smtClean="0"/>
              <a:t>a</a:t>
            </a:r>
            <a:r>
              <a:rPr lang="tr-TR" dirty="0" smtClean="0"/>
              <a:t> prediction </a:t>
            </a:r>
            <a:r>
              <a:rPr lang="tr-TR" dirty="0"/>
              <a:t>error will </a:t>
            </a:r>
            <a:r>
              <a:rPr lang="tr-TR" dirty="0" smtClean="0"/>
              <a:t>occur</a:t>
            </a:r>
          </a:p>
        </p:txBody>
      </p:sp>
    </p:spTree>
    <p:extLst>
      <p:ext uri="{BB962C8B-B14F-4D97-AF65-F5344CB8AC3E}">
        <p14:creationId xmlns:p14="http://schemas.microsoft.com/office/powerpoint/2010/main" val="4071059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1" y="365125"/>
            <a:ext cx="11063869" cy="1325563"/>
          </a:xfrm>
        </p:spPr>
        <p:txBody>
          <a:bodyPr>
            <a:normAutofit/>
          </a:bodyPr>
          <a:lstStyle/>
          <a:p>
            <a:pPr algn="ctr"/>
            <a:r>
              <a:rPr lang="en-US" sz="3600" dirty="0" smtClean="0"/>
              <a:t>Threats to the validity of assessments</a:t>
            </a:r>
            <a:r>
              <a:rPr lang="tr-TR" sz="3600" dirty="0" smtClean="0"/>
              <a:t> &amp; case formulations</a:t>
            </a:r>
            <a:endParaRPr lang="tr-TR" sz="3600" dirty="0"/>
          </a:p>
        </p:txBody>
      </p:sp>
      <p:sp>
        <p:nvSpPr>
          <p:cNvPr id="3" name="Content Placeholder 2"/>
          <p:cNvSpPr>
            <a:spLocks noGrp="1"/>
          </p:cNvSpPr>
          <p:nvPr>
            <p:ph idx="1"/>
          </p:nvPr>
        </p:nvSpPr>
        <p:spPr>
          <a:xfrm>
            <a:off x="289931" y="1825624"/>
            <a:ext cx="11664175" cy="5032375"/>
          </a:xfrm>
        </p:spPr>
        <p:txBody>
          <a:bodyPr>
            <a:normAutofit/>
          </a:bodyPr>
          <a:lstStyle/>
          <a:p>
            <a:r>
              <a:rPr lang="tr-TR" b="1" dirty="0"/>
              <a:t>Patient/Client </a:t>
            </a:r>
            <a:r>
              <a:rPr lang="tr-TR" b="1" dirty="0" smtClean="0"/>
              <a:t>Factors</a:t>
            </a:r>
          </a:p>
          <a:p>
            <a:pPr lvl="1"/>
            <a:r>
              <a:rPr lang="tr-TR" dirty="0" smtClean="0"/>
              <a:t>People </a:t>
            </a:r>
            <a:r>
              <a:rPr lang="tr-TR" dirty="0"/>
              <a:t>may selectively </a:t>
            </a:r>
            <a:r>
              <a:rPr lang="tr-TR" dirty="0" smtClean="0"/>
              <a:t>choose </a:t>
            </a:r>
            <a:r>
              <a:rPr lang="en-US" dirty="0" smtClean="0"/>
              <a:t>how </a:t>
            </a:r>
            <a:r>
              <a:rPr lang="en-US" dirty="0"/>
              <a:t>they depict themselves during a psychological </a:t>
            </a:r>
            <a:r>
              <a:rPr lang="en-US" dirty="0" smtClean="0"/>
              <a:t>evaluation</a:t>
            </a:r>
            <a:endParaRPr lang="tr-TR" dirty="0" smtClean="0"/>
          </a:p>
          <a:p>
            <a:pPr lvl="1"/>
            <a:r>
              <a:rPr lang="tr-TR" dirty="0"/>
              <a:t>R</a:t>
            </a:r>
            <a:r>
              <a:rPr lang="tr-TR" dirty="0" smtClean="0"/>
              <a:t>etrospective recall</a:t>
            </a:r>
          </a:p>
          <a:p>
            <a:pPr lvl="1"/>
            <a:r>
              <a:rPr lang="en-US" dirty="0"/>
              <a:t>The desirability of the </a:t>
            </a:r>
            <a:r>
              <a:rPr lang="en-US" dirty="0" smtClean="0"/>
              <a:t>acts</a:t>
            </a:r>
            <a:endParaRPr lang="tr-TR" dirty="0" smtClean="0"/>
          </a:p>
          <a:p>
            <a:pPr lvl="1"/>
            <a:r>
              <a:rPr lang="tr-TR" dirty="0"/>
              <a:t>M</a:t>
            </a:r>
            <a:r>
              <a:rPr lang="en-US" dirty="0" err="1" smtClean="0"/>
              <a:t>emory</a:t>
            </a:r>
            <a:r>
              <a:rPr lang="en-US" dirty="0" smtClean="0"/>
              <a:t> </a:t>
            </a:r>
            <a:r>
              <a:rPr lang="en-US" dirty="0"/>
              <a:t>effects on self-report measures </a:t>
            </a:r>
            <a:r>
              <a:rPr lang="en-US" dirty="0" smtClean="0"/>
              <a:t>compares</a:t>
            </a:r>
            <a:r>
              <a:rPr lang="tr-TR" dirty="0" smtClean="0"/>
              <a:t> </a:t>
            </a:r>
            <a:r>
              <a:rPr lang="en-US" dirty="0" smtClean="0"/>
              <a:t>people’s </a:t>
            </a:r>
            <a:r>
              <a:rPr lang="en-US" dirty="0"/>
              <a:t>recording of events as they happen (or shortly after they happen) with their later recall of </a:t>
            </a:r>
            <a:r>
              <a:rPr lang="en-US" dirty="0" smtClean="0"/>
              <a:t>the</a:t>
            </a:r>
            <a:r>
              <a:rPr lang="tr-TR" dirty="0" smtClean="0"/>
              <a:t> events.</a:t>
            </a:r>
          </a:p>
          <a:p>
            <a:pPr lvl="2"/>
            <a:r>
              <a:rPr lang="tr-TR" dirty="0" smtClean="0"/>
              <a:t>E.g., low relationship </a:t>
            </a:r>
            <a:r>
              <a:rPr lang="tr-TR" dirty="0"/>
              <a:t>satisfaction was </a:t>
            </a:r>
            <a:r>
              <a:rPr lang="tr-TR" dirty="0" smtClean="0"/>
              <a:t>significantly </a:t>
            </a:r>
            <a:r>
              <a:rPr lang="en-US" dirty="0" smtClean="0"/>
              <a:t>related </a:t>
            </a:r>
            <a:r>
              <a:rPr lang="en-US" dirty="0"/>
              <a:t>to a tendency to </a:t>
            </a:r>
            <a:r>
              <a:rPr lang="en-US" dirty="0" smtClean="0"/>
              <a:t>recall</a:t>
            </a:r>
            <a:r>
              <a:rPr lang="tr-TR" dirty="0" smtClean="0"/>
              <a:t> </a:t>
            </a:r>
            <a:r>
              <a:rPr lang="en-US" dirty="0" smtClean="0"/>
              <a:t>the </a:t>
            </a:r>
            <a:r>
              <a:rPr lang="en-US" dirty="0"/>
              <a:t>relationship events in an </a:t>
            </a:r>
            <a:r>
              <a:rPr lang="en-US" dirty="0" smtClean="0"/>
              <a:t>overly</a:t>
            </a:r>
            <a:r>
              <a:rPr lang="tr-TR" dirty="0" smtClean="0"/>
              <a:t> negative </a:t>
            </a:r>
            <a:r>
              <a:rPr lang="tr-TR" dirty="0"/>
              <a:t>manner</a:t>
            </a:r>
            <a:r>
              <a:rPr lang="tr-TR" dirty="0" smtClean="0"/>
              <a:t>.</a:t>
            </a:r>
          </a:p>
          <a:p>
            <a:pPr lvl="2"/>
            <a:r>
              <a:rPr lang="tr-TR" dirty="0"/>
              <a:t>A</a:t>
            </a:r>
            <a:r>
              <a:rPr lang="tr-TR" dirty="0" smtClean="0"/>
              <a:t>ccuracy was </a:t>
            </a:r>
            <a:r>
              <a:rPr lang="en-US" dirty="0" smtClean="0"/>
              <a:t>very </a:t>
            </a:r>
            <a:r>
              <a:rPr lang="en-US" dirty="0"/>
              <a:t>poor for recall of psychosocial </a:t>
            </a:r>
            <a:r>
              <a:rPr lang="en-US" dirty="0" smtClean="0"/>
              <a:t>variables</a:t>
            </a:r>
            <a:endParaRPr lang="tr-TR" dirty="0" smtClean="0"/>
          </a:p>
          <a:p>
            <a:pPr lvl="3"/>
            <a:r>
              <a:rPr lang="tr-TR" dirty="0" smtClean="0"/>
              <a:t>E.g., </a:t>
            </a:r>
            <a:r>
              <a:rPr lang="en-US" dirty="0" smtClean="0"/>
              <a:t>the </a:t>
            </a:r>
            <a:r>
              <a:rPr lang="en-US" dirty="0"/>
              <a:t>extent of conflict in the family prior to age </a:t>
            </a:r>
            <a:r>
              <a:rPr lang="en-US" dirty="0" smtClean="0"/>
              <a:t>15</a:t>
            </a:r>
            <a:endParaRPr lang="tr-TR" dirty="0" smtClean="0"/>
          </a:p>
          <a:p>
            <a:pPr lvl="3"/>
            <a:r>
              <a:rPr lang="tr-TR" dirty="0" smtClean="0"/>
              <a:t>E.g., </a:t>
            </a:r>
            <a:r>
              <a:rPr lang="en-US" dirty="0"/>
              <a:t>the extent of depressive or </a:t>
            </a:r>
            <a:r>
              <a:rPr lang="en-US" dirty="0" smtClean="0"/>
              <a:t>hyperactive</a:t>
            </a:r>
            <a:r>
              <a:rPr lang="tr-TR" dirty="0" smtClean="0"/>
              <a:t> </a:t>
            </a:r>
            <a:r>
              <a:rPr lang="en-US" dirty="0" smtClean="0"/>
              <a:t>symptoms </a:t>
            </a:r>
            <a:r>
              <a:rPr lang="en-US" dirty="0"/>
              <a:t>in participants prior to age 11</a:t>
            </a:r>
            <a:endParaRPr lang="tr-TR" dirty="0"/>
          </a:p>
        </p:txBody>
      </p:sp>
    </p:spTree>
    <p:extLst>
      <p:ext uri="{BB962C8B-B14F-4D97-AF65-F5344CB8AC3E}">
        <p14:creationId xmlns:p14="http://schemas.microsoft.com/office/powerpoint/2010/main" val="414397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1" y="365125"/>
            <a:ext cx="11528689" cy="1325563"/>
          </a:xfrm>
        </p:spPr>
        <p:txBody>
          <a:bodyPr>
            <a:normAutofit/>
          </a:bodyPr>
          <a:lstStyle/>
          <a:p>
            <a:pPr algn="ctr"/>
            <a:r>
              <a:rPr lang="en-US" sz="3600" dirty="0" smtClean="0"/>
              <a:t>Threats to the validity of assessments</a:t>
            </a:r>
            <a:r>
              <a:rPr lang="tr-TR" sz="3600" dirty="0" smtClean="0"/>
              <a:t> &amp; case formulations</a:t>
            </a:r>
            <a:endParaRPr lang="tr-TR" sz="3600" dirty="0"/>
          </a:p>
        </p:txBody>
      </p:sp>
      <p:sp>
        <p:nvSpPr>
          <p:cNvPr id="3" name="Content Placeholder 2"/>
          <p:cNvSpPr>
            <a:spLocks noGrp="1"/>
          </p:cNvSpPr>
          <p:nvPr>
            <p:ph idx="1"/>
          </p:nvPr>
        </p:nvSpPr>
        <p:spPr>
          <a:xfrm>
            <a:off x="289931" y="1825624"/>
            <a:ext cx="11664175" cy="5032375"/>
          </a:xfrm>
        </p:spPr>
        <p:txBody>
          <a:bodyPr>
            <a:normAutofit/>
          </a:bodyPr>
          <a:lstStyle/>
          <a:p>
            <a:r>
              <a:rPr lang="tr-TR" b="1" dirty="0"/>
              <a:t>Clinician </a:t>
            </a:r>
            <a:r>
              <a:rPr lang="tr-TR" b="1" dirty="0" smtClean="0"/>
              <a:t>Factors</a:t>
            </a:r>
          </a:p>
          <a:p>
            <a:pPr lvl="1"/>
            <a:r>
              <a:rPr lang="tr-TR" dirty="0"/>
              <a:t>E</a:t>
            </a:r>
            <a:r>
              <a:rPr lang="tr-TR" dirty="0" smtClean="0"/>
              <a:t>xperience</a:t>
            </a:r>
            <a:r>
              <a:rPr lang="tr-TR" dirty="0"/>
              <a:t>, expectations, attributions, </a:t>
            </a:r>
            <a:r>
              <a:rPr lang="tr-TR" dirty="0" smtClean="0"/>
              <a:t>and </a:t>
            </a:r>
            <a:r>
              <a:rPr lang="en-US" dirty="0" smtClean="0"/>
              <a:t>stereotypes </a:t>
            </a:r>
            <a:r>
              <a:rPr lang="en-US" dirty="0"/>
              <a:t>all shape the ways in which people make both relatively minor and major decisions</a:t>
            </a:r>
            <a:r>
              <a:rPr lang="en-US" dirty="0" smtClean="0"/>
              <a:t>.</a:t>
            </a:r>
            <a:endParaRPr lang="tr-TR" dirty="0" smtClean="0"/>
          </a:p>
          <a:p>
            <a:pPr lvl="1"/>
            <a:r>
              <a:rPr lang="tr-TR" dirty="0"/>
              <a:t>S</a:t>
            </a:r>
            <a:r>
              <a:rPr lang="tr-TR" dirty="0" smtClean="0"/>
              <a:t>elf-serving </a:t>
            </a:r>
            <a:r>
              <a:rPr lang="tr-TR" dirty="0"/>
              <a:t>attributional </a:t>
            </a:r>
            <a:r>
              <a:rPr lang="tr-TR" dirty="0" smtClean="0"/>
              <a:t>bias</a:t>
            </a:r>
          </a:p>
          <a:p>
            <a:pPr lvl="2"/>
            <a:r>
              <a:rPr lang="tr-TR" dirty="0" smtClean="0"/>
              <a:t>M</a:t>
            </a:r>
            <a:r>
              <a:rPr lang="en-US" dirty="0" err="1" smtClean="0"/>
              <a:t>aking</a:t>
            </a:r>
            <a:r>
              <a:rPr lang="tr-TR" dirty="0" smtClean="0"/>
              <a:t> </a:t>
            </a:r>
            <a:r>
              <a:rPr lang="en-US" dirty="0" smtClean="0"/>
              <a:t>more</a:t>
            </a:r>
            <a:r>
              <a:rPr lang="tr-TR" dirty="0" smtClean="0"/>
              <a:t> </a:t>
            </a:r>
            <a:r>
              <a:rPr lang="en-US" dirty="0" smtClean="0"/>
              <a:t>internal</a:t>
            </a:r>
            <a:r>
              <a:rPr lang="en-US" dirty="0"/>
              <a:t>, </a:t>
            </a:r>
            <a:r>
              <a:rPr lang="en-US" dirty="0" smtClean="0"/>
              <a:t>stable,</a:t>
            </a:r>
            <a:r>
              <a:rPr lang="tr-TR" dirty="0" smtClean="0"/>
              <a:t> </a:t>
            </a:r>
            <a:r>
              <a:rPr lang="en-US" dirty="0" smtClean="0"/>
              <a:t>and</a:t>
            </a:r>
            <a:r>
              <a:rPr lang="tr-TR" dirty="0" smtClean="0"/>
              <a:t> </a:t>
            </a:r>
            <a:r>
              <a:rPr lang="en-US" dirty="0" smtClean="0"/>
              <a:t>global </a:t>
            </a:r>
            <a:r>
              <a:rPr lang="en-US" dirty="0"/>
              <a:t>attributions for positive events in their lives </a:t>
            </a:r>
            <a:r>
              <a:rPr lang="en-US" dirty="0" smtClean="0"/>
              <a:t>than</a:t>
            </a:r>
            <a:r>
              <a:rPr lang="tr-TR" dirty="0" smtClean="0"/>
              <a:t> </a:t>
            </a:r>
            <a:r>
              <a:rPr lang="en-US" dirty="0" smtClean="0"/>
              <a:t>they</a:t>
            </a:r>
            <a:r>
              <a:rPr lang="tr-TR" dirty="0" smtClean="0"/>
              <a:t> </a:t>
            </a:r>
            <a:r>
              <a:rPr lang="en-US" dirty="0" smtClean="0"/>
              <a:t>do</a:t>
            </a:r>
            <a:r>
              <a:rPr lang="tr-TR" dirty="0" smtClean="0"/>
              <a:t> </a:t>
            </a:r>
            <a:r>
              <a:rPr lang="en-US" dirty="0" smtClean="0"/>
              <a:t>for</a:t>
            </a:r>
            <a:r>
              <a:rPr lang="tr-TR" dirty="0" smtClean="0"/>
              <a:t> negative events</a:t>
            </a:r>
          </a:p>
          <a:p>
            <a:pPr lvl="1"/>
            <a:r>
              <a:rPr lang="tr-TR" dirty="0" smtClean="0">
                <a:solidFill>
                  <a:srgbClr val="7030A0"/>
                </a:solidFill>
              </a:rPr>
              <a:t>B</a:t>
            </a:r>
            <a:r>
              <a:rPr lang="en-US" dirty="0" err="1" smtClean="0">
                <a:solidFill>
                  <a:srgbClr val="7030A0"/>
                </a:solidFill>
              </a:rPr>
              <a:t>iases</a:t>
            </a:r>
            <a:r>
              <a:rPr lang="en-US" dirty="0" smtClean="0">
                <a:solidFill>
                  <a:srgbClr val="7030A0"/>
                </a:solidFill>
              </a:rPr>
              <a:t> </a:t>
            </a:r>
            <a:r>
              <a:rPr lang="en-US" dirty="0"/>
              <a:t>involve judgments that are systematically different from what a </a:t>
            </a:r>
            <a:r>
              <a:rPr lang="en-US" dirty="0" smtClean="0"/>
              <a:t>person</a:t>
            </a:r>
            <a:r>
              <a:rPr lang="tr-TR" dirty="0" smtClean="0"/>
              <a:t> </a:t>
            </a:r>
            <a:r>
              <a:rPr lang="en-US" dirty="0" smtClean="0"/>
              <a:t>should </a:t>
            </a:r>
            <a:r>
              <a:rPr lang="en-US" dirty="0"/>
              <a:t>conclude based on logic or probability</a:t>
            </a:r>
            <a:endParaRPr lang="tr-TR" dirty="0" smtClean="0"/>
          </a:p>
          <a:p>
            <a:pPr lvl="1"/>
            <a:r>
              <a:rPr lang="en-US" dirty="0">
                <a:solidFill>
                  <a:srgbClr val="7030A0"/>
                </a:solidFill>
              </a:rPr>
              <a:t>Heuristics</a:t>
            </a:r>
            <a:r>
              <a:rPr lang="en-US" dirty="0"/>
              <a:t> are mental shortcuts that people often use </a:t>
            </a:r>
            <a:r>
              <a:rPr lang="en-US" dirty="0" smtClean="0"/>
              <a:t>to</a:t>
            </a:r>
            <a:r>
              <a:rPr lang="tr-TR" dirty="0" smtClean="0"/>
              <a:t> </a:t>
            </a:r>
            <a:r>
              <a:rPr lang="en-US" dirty="0" smtClean="0"/>
              <a:t>ease </a:t>
            </a:r>
            <a:r>
              <a:rPr lang="en-US" dirty="0"/>
              <a:t>the burden of decision making but that also tend to result in errors in decision </a:t>
            </a:r>
            <a:r>
              <a:rPr lang="en-US" dirty="0" smtClean="0"/>
              <a:t>making</a:t>
            </a:r>
            <a:endParaRPr lang="tr-TR" dirty="0" smtClean="0"/>
          </a:p>
          <a:p>
            <a:pPr lvl="1"/>
            <a:r>
              <a:rPr lang="tr-TR" dirty="0" smtClean="0"/>
              <a:t>P</a:t>
            </a:r>
            <a:r>
              <a:rPr lang="en-US" dirty="0" err="1" smtClean="0"/>
              <a:t>eople</a:t>
            </a:r>
            <a:r>
              <a:rPr lang="en-US" dirty="0" smtClean="0"/>
              <a:t> </a:t>
            </a:r>
            <a:r>
              <a:rPr lang="en-US" dirty="0"/>
              <a:t>tend to be overconfident in the accuracy or correctness of </a:t>
            </a:r>
            <a:r>
              <a:rPr lang="en-US" dirty="0" smtClean="0"/>
              <a:t>their</a:t>
            </a:r>
            <a:r>
              <a:rPr lang="tr-TR" dirty="0" smtClean="0"/>
              <a:t> decisions</a:t>
            </a:r>
          </a:p>
          <a:p>
            <a:pPr lvl="1"/>
            <a:endParaRPr lang="tr-TR" dirty="0"/>
          </a:p>
        </p:txBody>
      </p:sp>
    </p:spTree>
    <p:extLst>
      <p:ext uri="{BB962C8B-B14F-4D97-AF65-F5344CB8AC3E}">
        <p14:creationId xmlns:p14="http://schemas.microsoft.com/office/powerpoint/2010/main" val="13037143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0"/>
            <a:ext cx="10515600" cy="1325563"/>
          </a:xfrm>
        </p:spPr>
        <p:txBody>
          <a:bodyPr>
            <a:normAutofit/>
          </a:bodyPr>
          <a:lstStyle/>
          <a:p>
            <a:pPr algn="ctr"/>
            <a:r>
              <a:rPr lang="en-US" dirty="0"/>
              <a:t>Common Decision-Making Biases </a:t>
            </a:r>
            <a:r>
              <a:rPr lang="tr-TR" dirty="0" smtClean="0"/>
              <a:t>&amp;</a:t>
            </a:r>
            <a:r>
              <a:rPr lang="en-US" dirty="0" smtClean="0"/>
              <a:t>Heuristics</a:t>
            </a:r>
            <a:endParaRPr lang="tr-TR" dirty="0"/>
          </a:p>
        </p:txBody>
      </p:sp>
      <p:sp>
        <p:nvSpPr>
          <p:cNvPr id="3" name="Content Placeholder 2"/>
          <p:cNvSpPr>
            <a:spLocks noGrp="1"/>
          </p:cNvSpPr>
          <p:nvPr>
            <p:ph idx="1"/>
          </p:nvPr>
        </p:nvSpPr>
        <p:spPr>
          <a:xfrm>
            <a:off x="285750" y="1447800"/>
            <a:ext cx="11582400" cy="5257799"/>
          </a:xfrm>
        </p:spPr>
        <p:txBody>
          <a:bodyPr>
            <a:normAutofit fontScale="77500" lnSpcReduction="20000"/>
          </a:bodyPr>
          <a:lstStyle/>
          <a:p>
            <a:r>
              <a:rPr lang="en-US" dirty="0" smtClean="0">
                <a:solidFill>
                  <a:srgbClr val="7030A0"/>
                </a:solidFill>
              </a:rPr>
              <a:t>Fundamental </a:t>
            </a:r>
            <a:r>
              <a:rPr lang="en-US" dirty="0">
                <a:solidFill>
                  <a:srgbClr val="7030A0"/>
                </a:solidFill>
              </a:rPr>
              <a:t>Attribution Error: </a:t>
            </a:r>
            <a:r>
              <a:rPr lang="en-US" dirty="0"/>
              <a:t>In attempting to understand why a person acted in such a manner, there is a tendency </a:t>
            </a:r>
            <a:r>
              <a:rPr lang="en-US" dirty="0" smtClean="0"/>
              <a:t>to</a:t>
            </a:r>
            <a:r>
              <a:rPr lang="tr-TR" dirty="0" smtClean="0"/>
              <a:t> </a:t>
            </a:r>
            <a:r>
              <a:rPr lang="en-US" dirty="0" smtClean="0"/>
              <a:t>overestimate </a:t>
            </a:r>
            <a:r>
              <a:rPr lang="en-US" dirty="0"/>
              <a:t>the influence of personality traits and to underestimate the influence of situational effects on the person’s behavior.</a:t>
            </a:r>
          </a:p>
          <a:p>
            <a:r>
              <a:rPr lang="en-US" dirty="0">
                <a:solidFill>
                  <a:srgbClr val="7030A0"/>
                </a:solidFill>
              </a:rPr>
              <a:t>Inattention to Base Rates: </a:t>
            </a:r>
            <a:r>
              <a:rPr lang="en-US" dirty="0"/>
              <a:t>A psychologist may believe that a certain pattern of responses on a test is indicative of a </a:t>
            </a:r>
            <a:r>
              <a:rPr lang="en-US" dirty="0" smtClean="0"/>
              <a:t>specific</a:t>
            </a:r>
            <a:r>
              <a:rPr lang="tr-TR" dirty="0" smtClean="0"/>
              <a:t> </a:t>
            </a:r>
            <a:r>
              <a:rPr lang="en-US" dirty="0" smtClean="0"/>
              <a:t>diagnosis </a:t>
            </a:r>
            <a:r>
              <a:rPr lang="en-US" dirty="0"/>
              <a:t>and supports this belief with information on some relevant cases. However, without full knowledge of the base rate </a:t>
            </a:r>
            <a:r>
              <a:rPr lang="en-US" dirty="0" smtClean="0"/>
              <a:t>of</a:t>
            </a:r>
            <a:r>
              <a:rPr lang="tr-TR" dirty="0" smtClean="0"/>
              <a:t> </a:t>
            </a:r>
            <a:r>
              <a:rPr lang="en-US" dirty="0" smtClean="0"/>
              <a:t>(a</a:t>
            </a:r>
            <a:r>
              <a:rPr lang="en-US" dirty="0"/>
              <a:t>) the pattern of test responses and (b) the diagnosis, it is not possible to determine the extent to which the test </a:t>
            </a:r>
            <a:r>
              <a:rPr lang="en-US" dirty="0" smtClean="0"/>
              <a:t>responses</a:t>
            </a:r>
            <a:r>
              <a:rPr lang="tr-TR" dirty="0" smtClean="0"/>
              <a:t> accurately </a:t>
            </a:r>
            <a:r>
              <a:rPr lang="tr-TR" dirty="0"/>
              <a:t>predict the diagnosis</a:t>
            </a:r>
            <a:r>
              <a:rPr lang="tr-TR" dirty="0" smtClean="0"/>
              <a:t>.</a:t>
            </a:r>
            <a:endParaRPr lang="tr-TR" dirty="0"/>
          </a:p>
          <a:p>
            <a:r>
              <a:rPr lang="en-US" dirty="0">
                <a:solidFill>
                  <a:srgbClr val="7030A0"/>
                </a:solidFill>
              </a:rPr>
              <a:t>Belief in the Law of Small Numbers: </a:t>
            </a:r>
            <a:r>
              <a:rPr lang="en-US" dirty="0"/>
              <a:t>Results drawn from small samples are likely to be more extreme and less consistent </a:t>
            </a:r>
            <a:r>
              <a:rPr lang="en-US" dirty="0" smtClean="0"/>
              <a:t>than</a:t>
            </a:r>
            <a:r>
              <a:rPr lang="tr-TR" dirty="0" smtClean="0"/>
              <a:t> </a:t>
            </a:r>
            <a:r>
              <a:rPr lang="en-US" dirty="0" smtClean="0"/>
              <a:t>those </a:t>
            </a:r>
            <a:r>
              <a:rPr lang="en-US" dirty="0"/>
              <a:t>obtained from large samples. Nevertheless, the clinical psychologist may be tempted to attend more to </a:t>
            </a:r>
            <a:r>
              <a:rPr lang="en-US" dirty="0" smtClean="0"/>
              <a:t>information</a:t>
            </a:r>
            <a:r>
              <a:rPr lang="tr-TR" dirty="0" smtClean="0"/>
              <a:t> </a:t>
            </a:r>
            <a:r>
              <a:rPr lang="en-US" dirty="0" smtClean="0"/>
              <a:t>gained </a:t>
            </a:r>
            <a:r>
              <a:rPr lang="en-US" dirty="0"/>
              <a:t>from two or three patients with a specific disorder than to the results of research on the disorder. Direct experience with </a:t>
            </a:r>
            <a:r>
              <a:rPr lang="en-US" dirty="0" smtClean="0"/>
              <a:t>a</a:t>
            </a:r>
            <a:r>
              <a:rPr lang="tr-TR" dirty="0" smtClean="0"/>
              <a:t> </a:t>
            </a:r>
            <a:r>
              <a:rPr lang="en-US" dirty="0" smtClean="0"/>
              <a:t>small </a:t>
            </a:r>
            <a:r>
              <a:rPr lang="en-US" dirty="0"/>
              <a:t>number of patients may feel more relevant and compelling, even though it is less likely to yield accurate </a:t>
            </a:r>
            <a:r>
              <a:rPr lang="en-US" dirty="0" smtClean="0"/>
              <a:t>information</a:t>
            </a:r>
            <a:r>
              <a:rPr lang="tr-TR" dirty="0" smtClean="0"/>
              <a:t> </a:t>
            </a:r>
            <a:r>
              <a:rPr lang="en-US" dirty="0" smtClean="0"/>
              <a:t>compared </a:t>
            </a:r>
            <a:r>
              <a:rPr lang="en-US" dirty="0"/>
              <a:t>with data drawn from research samples.</a:t>
            </a:r>
          </a:p>
          <a:p>
            <a:r>
              <a:rPr lang="en-US" dirty="0">
                <a:solidFill>
                  <a:srgbClr val="7030A0"/>
                </a:solidFill>
              </a:rPr>
              <a:t>Regression to the Mean:</a:t>
            </a:r>
            <a:r>
              <a:rPr lang="en-US" dirty="0"/>
              <a:t> Because of the nature of measurement error, a person who obtains an extreme score on a test at </a:t>
            </a:r>
            <a:r>
              <a:rPr lang="en-US" dirty="0" smtClean="0"/>
              <a:t>one</a:t>
            </a:r>
            <a:r>
              <a:rPr lang="tr-TR" dirty="0" smtClean="0"/>
              <a:t> </a:t>
            </a:r>
            <a:r>
              <a:rPr lang="en-US" dirty="0" smtClean="0"/>
              <a:t>point </a:t>
            </a:r>
            <a:r>
              <a:rPr lang="en-US" dirty="0"/>
              <a:t>in time is likely to obtain a less extreme score when next taking the test. This apparent change in test scores has nothing </a:t>
            </a:r>
            <a:r>
              <a:rPr lang="en-US" dirty="0" smtClean="0"/>
              <a:t>to</a:t>
            </a:r>
            <a:r>
              <a:rPr lang="tr-TR" dirty="0" smtClean="0"/>
              <a:t> </a:t>
            </a:r>
            <a:r>
              <a:rPr lang="en-US" dirty="0" smtClean="0"/>
              <a:t>do </a:t>
            </a:r>
            <a:r>
              <a:rPr lang="en-US" dirty="0"/>
              <a:t>with real alterations in the person’s life. (The standard error of measurement is available for many psychological tests so </a:t>
            </a:r>
            <a:r>
              <a:rPr lang="en-US" dirty="0" smtClean="0"/>
              <a:t>that</a:t>
            </a:r>
            <a:r>
              <a:rPr lang="tr-TR" dirty="0" smtClean="0"/>
              <a:t> </a:t>
            </a:r>
            <a:r>
              <a:rPr lang="en-US" dirty="0" smtClean="0"/>
              <a:t>psychologists </a:t>
            </a:r>
            <a:r>
              <a:rPr lang="en-US" dirty="0"/>
              <a:t>can take this into account when comparing test scores from two time points.)</a:t>
            </a:r>
            <a:endParaRPr lang="tr-TR" dirty="0"/>
          </a:p>
        </p:txBody>
      </p:sp>
    </p:spTree>
    <p:extLst>
      <p:ext uri="{BB962C8B-B14F-4D97-AF65-F5344CB8AC3E}">
        <p14:creationId xmlns:p14="http://schemas.microsoft.com/office/powerpoint/2010/main" val="11846245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Decision-Making Biases </a:t>
            </a:r>
            <a:r>
              <a:rPr lang="tr-TR" dirty="0"/>
              <a:t>&amp;</a:t>
            </a:r>
            <a:r>
              <a:rPr lang="en-US" dirty="0"/>
              <a:t>Heuristics</a:t>
            </a:r>
            <a:endParaRPr lang="tr-TR" dirty="0"/>
          </a:p>
        </p:txBody>
      </p:sp>
      <p:sp>
        <p:nvSpPr>
          <p:cNvPr id="3" name="Content Placeholder 2"/>
          <p:cNvSpPr>
            <a:spLocks noGrp="1"/>
          </p:cNvSpPr>
          <p:nvPr>
            <p:ph idx="1"/>
          </p:nvPr>
        </p:nvSpPr>
        <p:spPr>
          <a:xfrm>
            <a:off x="285750" y="1825624"/>
            <a:ext cx="11715750" cy="4784725"/>
          </a:xfrm>
        </p:spPr>
        <p:txBody>
          <a:bodyPr>
            <a:normAutofit fontScale="77500" lnSpcReduction="20000"/>
          </a:bodyPr>
          <a:lstStyle/>
          <a:p>
            <a:r>
              <a:rPr lang="en-US" dirty="0">
                <a:solidFill>
                  <a:srgbClr val="7030A0"/>
                </a:solidFill>
              </a:rPr>
              <a:t>Inferring Causation From Correlation: </a:t>
            </a:r>
            <a:r>
              <a:rPr lang="en-US" dirty="0"/>
              <a:t>A psychologist may note that there appears to be substantial co-occurrence of </a:t>
            </a:r>
            <a:r>
              <a:rPr lang="en-US" dirty="0" smtClean="0"/>
              <a:t>certain</a:t>
            </a:r>
            <a:r>
              <a:rPr lang="tr-TR" dirty="0" smtClean="0"/>
              <a:t> </a:t>
            </a:r>
            <a:r>
              <a:rPr lang="en-US" dirty="0" smtClean="0"/>
              <a:t>patient </a:t>
            </a:r>
            <a:r>
              <a:rPr lang="en-US" dirty="0"/>
              <a:t>characteristics (such as a history of sexual abuse and the presence of borderline personality disorder) and infer that </a:t>
            </a:r>
            <a:r>
              <a:rPr lang="en-US" dirty="0" smtClean="0"/>
              <a:t>the</a:t>
            </a:r>
            <a:r>
              <a:rPr lang="tr-TR" dirty="0" smtClean="0"/>
              <a:t> </a:t>
            </a:r>
            <a:r>
              <a:rPr lang="en-US" dirty="0" smtClean="0"/>
              <a:t>earlier </a:t>
            </a:r>
            <a:r>
              <a:rPr lang="en-US" dirty="0"/>
              <a:t>of the two characteristics causes the later characteristic (i.e., the abuse led to the development of the </a:t>
            </a:r>
            <a:r>
              <a:rPr lang="en-US" dirty="0" smtClean="0"/>
              <a:t>personality</a:t>
            </a:r>
            <a:r>
              <a:rPr lang="tr-TR" dirty="0" smtClean="0"/>
              <a:t> </a:t>
            </a:r>
            <a:r>
              <a:rPr lang="en-US" dirty="0" smtClean="0"/>
              <a:t>disorder</a:t>
            </a:r>
            <a:r>
              <a:rPr lang="en-US" dirty="0"/>
              <a:t>). Before drawing causal inferences, though, other factors must be considered, including whether the later </a:t>
            </a:r>
            <a:r>
              <a:rPr lang="en-US" dirty="0" smtClean="0"/>
              <a:t>characteristic</a:t>
            </a:r>
            <a:r>
              <a:rPr lang="tr-TR" dirty="0" smtClean="0"/>
              <a:t> </a:t>
            </a:r>
            <a:r>
              <a:rPr lang="en-US" dirty="0" smtClean="0"/>
              <a:t>may </a:t>
            </a:r>
            <a:r>
              <a:rPr lang="en-US" dirty="0"/>
              <a:t>influence the information provided about the earlier characteristic and the possibility that both characteristics </a:t>
            </a:r>
            <a:r>
              <a:rPr lang="en-US" dirty="0" smtClean="0"/>
              <a:t>stemmed</a:t>
            </a:r>
            <a:r>
              <a:rPr lang="tr-TR" dirty="0" smtClean="0"/>
              <a:t> </a:t>
            </a:r>
            <a:r>
              <a:rPr lang="en-US" dirty="0" smtClean="0"/>
              <a:t>from </a:t>
            </a:r>
            <a:r>
              <a:rPr lang="en-US" dirty="0"/>
              <a:t>a third variable (e.g., severely dysfunctional family environment).</a:t>
            </a:r>
          </a:p>
          <a:p>
            <a:r>
              <a:rPr lang="en-US" dirty="0">
                <a:solidFill>
                  <a:srgbClr val="7030A0"/>
                </a:solidFill>
              </a:rPr>
              <a:t>Hindsight Bias: </a:t>
            </a:r>
            <a:r>
              <a:rPr lang="en-US" dirty="0"/>
              <a:t>As the saying goes, “Hindsight is 20/20.” Most decisions (including clinical decisions) must be made without </a:t>
            </a:r>
            <a:r>
              <a:rPr lang="en-US" dirty="0" smtClean="0"/>
              <a:t>the</a:t>
            </a:r>
            <a:r>
              <a:rPr lang="tr-TR" dirty="0" smtClean="0"/>
              <a:t> </a:t>
            </a:r>
            <a:r>
              <a:rPr lang="en-US" dirty="0" smtClean="0"/>
              <a:t>benefit </a:t>
            </a:r>
            <a:r>
              <a:rPr lang="en-US" dirty="0"/>
              <a:t>of all the pertinent information. After a decision has been made and, as a consequence, a certain course of action </a:t>
            </a:r>
            <a:r>
              <a:rPr lang="en-US" dirty="0" smtClean="0"/>
              <a:t>has</a:t>
            </a:r>
            <a:r>
              <a:rPr lang="tr-TR" dirty="0" smtClean="0"/>
              <a:t> </a:t>
            </a:r>
            <a:r>
              <a:rPr lang="en-US" dirty="0" smtClean="0"/>
              <a:t>been </a:t>
            </a:r>
            <a:r>
              <a:rPr lang="en-US" dirty="0"/>
              <a:t>taken, new information may become available. It is tempting to validate or question the initial decision based on </a:t>
            </a:r>
            <a:r>
              <a:rPr lang="en-US" dirty="0" smtClean="0"/>
              <a:t>data</a:t>
            </a:r>
            <a:r>
              <a:rPr lang="tr-TR" dirty="0" smtClean="0"/>
              <a:t> </a:t>
            </a:r>
            <a:r>
              <a:rPr lang="en-US" dirty="0" smtClean="0"/>
              <a:t>gathered </a:t>
            </a:r>
            <a:r>
              <a:rPr lang="en-US" dirty="0"/>
              <a:t>after the fact even though it was not possible to have these data inform the original decision.</a:t>
            </a:r>
          </a:p>
          <a:p>
            <a:r>
              <a:rPr lang="en-US" dirty="0">
                <a:solidFill>
                  <a:srgbClr val="7030A0"/>
                </a:solidFill>
              </a:rPr>
              <a:t>Confirmatory Bias: </a:t>
            </a:r>
            <a:r>
              <a:rPr lang="en-US" dirty="0"/>
              <a:t>Once a clinical hunch has been formed, it is tempting to gather information to support it. However, in </a:t>
            </a:r>
            <a:r>
              <a:rPr lang="en-US" dirty="0" smtClean="0"/>
              <a:t>testing</a:t>
            </a:r>
            <a:r>
              <a:rPr lang="tr-TR" dirty="0" smtClean="0"/>
              <a:t> </a:t>
            </a:r>
            <a:r>
              <a:rPr lang="en-US" dirty="0" smtClean="0"/>
              <a:t>a </a:t>
            </a:r>
            <a:r>
              <a:rPr lang="en-US" dirty="0"/>
              <a:t>hypothesis it is important to evaluate evidence both for and against the hypothesis. The clinical psychologist must avoid </a:t>
            </a:r>
            <a:r>
              <a:rPr lang="en-US" dirty="0" smtClean="0"/>
              <a:t>simply</a:t>
            </a:r>
            <a:r>
              <a:rPr lang="tr-TR" dirty="0" smtClean="0"/>
              <a:t> </a:t>
            </a:r>
            <a:r>
              <a:rPr lang="en-US" dirty="0" smtClean="0"/>
              <a:t>looking </a:t>
            </a:r>
            <a:r>
              <a:rPr lang="en-US" dirty="0"/>
              <a:t>for evidence to support the hypothesis (such as a diagnosis or an emerging case formulation) and must also actively </a:t>
            </a:r>
            <a:r>
              <a:rPr lang="en-US" dirty="0" smtClean="0"/>
              <a:t>look</a:t>
            </a:r>
            <a:r>
              <a:rPr lang="tr-TR" dirty="0" smtClean="0"/>
              <a:t> </a:t>
            </a:r>
            <a:r>
              <a:rPr lang="en-US" dirty="0" smtClean="0"/>
              <a:t>for </a:t>
            </a:r>
            <a:r>
              <a:rPr lang="en-US" dirty="0"/>
              <a:t>evidence that would refute or temper the strength of the hypothesis.</a:t>
            </a:r>
            <a:endParaRPr lang="tr-TR" dirty="0"/>
          </a:p>
        </p:txBody>
      </p:sp>
    </p:spTree>
    <p:extLst>
      <p:ext uri="{BB962C8B-B14F-4D97-AF65-F5344CB8AC3E}">
        <p14:creationId xmlns:p14="http://schemas.microsoft.com/office/powerpoint/2010/main" val="41856074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136525"/>
            <a:ext cx="10515600" cy="1158875"/>
          </a:xfrm>
        </p:spPr>
        <p:txBody>
          <a:bodyPr/>
          <a:lstStyle/>
          <a:p>
            <a:r>
              <a:rPr lang="en-US" dirty="0"/>
              <a:t>Common Decision-Making Biases </a:t>
            </a:r>
            <a:r>
              <a:rPr lang="tr-TR" dirty="0"/>
              <a:t>&amp;</a:t>
            </a:r>
            <a:r>
              <a:rPr lang="en-US" dirty="0"/>
              <a:t>Heuristics</a:t>
            </a:r>
            <a:endParaRPr lang="tr-TR" dirty="0"/>
          </a:p>
        </p:txBody>
      </p:sp>
      <p:sp>
        <p:nvSpPr>
          <p:cNvPr id="3" name="Content Placeholder 2"/>
          <p:cNvSpPr>
            <a:spLocks noGrp="1"/>
          </p:cNvSpPr>
          <p:nvPr>
            <p:ph idx="1"/>
          </p:nvPr>
        </p:nvSpPr>
        <p:spPr>
          <a:xfrm>
            <a:off x="361950" y="1447800"/>
            <a:ext cx="11582400" cy="5181599"/>
          </a:xfrm>
        </p:spPr>
        <p:txBody>
          <a:bodyPr>
            <a:normAutofit fontScale="85000" lnSpcReduction="20000"/>
          </a:bodyPr>
          <a:lstStyle/>
          <a:p>
            <a:r>
              <a:rPr lang="en-US" dirty="0">
                <a:solidFill>
                  <a:srgbClr val="7030A0"/>
                </a:solidFill>
              </a:rPr>
              <a:t>Representativeness Heuristic: </a:t>
            </a:r>
            <a:r>
              <a:rPr lang="en-US" dirty="0"/>
              <a:t>Relying on biases such as the belief in the law of small numbers to draw conclusions about </a:t>
            </a:r>
            <a:r>
              <a:rPr lang="en-US" dirty="0" smtClean="0"/>
              <a:t>the</a:t>
            </a:r>
            <a:r>
              <a:rPr lang="tr-TR" dirty="0" smtClean="0"/>
              <a:t> </a:t>
            </a:r>
            <a:r>
              <a:rPr lang="en-US" dirty="0" smtClean="0"/>
              <a:t>degree </a:t>
            </a:r>
            <a:r>
              <a:rPr lang="en-US" dirty="0"/>
              <a:t>to which a symptom or behavior is representative of an underlying disorder or condition.</a:t>
            </a:r>
          </a:p>
          <a:p>
            <a:r>
              <a:rPr lang="en-US" dirty="0">
                <a:solidFill>
                  <a:srgbClr val="7030A0"/>
                </a:solidFill>
              </a:rPr>
              <a:t>Availability Heuristic:</a:t>
            </a:r>
            <a:r>
              <a:rPr lang="en-US" dirty="0"/>
              <a:t> Making a decision based on easily recalled information, such as recent or extreme or unusual </a:t>
            </a:r>
            <a:r>
              <a:rPr lang="en-US" dirty="0" smtClean="0"/>
              <a:t>examples</a:t>
            </a:r>
            <a:r>
              <a:rPr lang="tr-TR" dirty="0" smtClean="0"/>
              <a:t> </a:t>
            </a:r>
            <a:r>
              <a:rPr lang="en-US" dirty="0" smtClean="0"/>
              <a:t>that </a:t>
            </a:r>
            <a:r>
              <a:rPr lang="en-US" dirty="0"/>
              <a:t>are relevant to the decision. Using only easily recalled examples (such as the last person assessed with similar </a:t>
            </a:r>
            <a:r>
              <a:rPr lang="en-US" dirty="0" smtClean="0"/>
              <a:t>symptoms)</a:t>
            </a:r>
            <a:r>
              <a:rPr lang="tr-TR" dirty="0" smtClean="0"/>
              <a:t> </a:t>
            </a:r>
            <a:r>
              <a:rPr lang="en-US" dirty="0" smtClean="0"/>
              <a:t>will </a:t>
            </a:r>
            <a:r>
              <a:rPr lang="en-US" dirty="0"/>
              <a:t>lead to an incomplete evaluation of the elements that must be considered in the decision; by definition, extreme </a:t>
            </a:r>
            <a:r>
              <a:rPr lang="en-US" dirty="0" smtClean="0"/>
              <a:t>examples</a:t>
            </a:r>
            <a:r>
              <a:rPr lang="tr-TR" dirty="0" smtClean="0"/>
              <a:t> </a:t>
            </a:r>
            <a:r>
              <a:rPr lang="en-US" dirty="0" smtClean="0"/>
              <a:t>are </a:t>
            </a:r>
            <a:r>
              <a:rPr lang="en-US" dirty="0"/>
              <a:t>atypical and likely to bias a decision.</a:t>
            </a:r>
          </a:p>
          <a:p>
            <a:r>
              <a:rPr lang="en-US" dirty="0">
                <a:solidFill>
                  <a:srgbClr val="7030A0"/>
                </a:solidFill>
              </a:rPr>
              <a:t>Affect Heuristic: </a:t>
            </a:r>
            <a:r>
              <a:rPr lang="en-US" dirty="0"/>
              <a:t>When reaching a decision, the affective qualities (such as likeability, negativity, disgust, or pleasure) </a:t>
            </a:r>
            <a:r>
              <a:rPr lang="en-US" dirty="0" smtClean="0"/>
              <a:t>of</a:t>
            </a:r>
            <a:r>
              <a:rPr lang="tr-TR" dirty="0" smtClean="0"/>
              <a:t> </a:t>
            </a:r>
            <a:r>
              <a:rPr lang="en-US" dirty="0" smtClean="0"/>
              <a:t>cognitive </a:t>
            </a:r>
            <a:r>
              <a:rPr lang="en-US" dirty="0"/>
              <a:t>representations of people or objects are rapidly considered. This usually occurs at an unconscious level and can lead </a:t>
            </a:r>
            <a:r>
              <a:rPr lang="en-US" dirty="0" smtClean="0"/>
              <a:t>to</a:t>
            </a:r>
            <a:r>
              <a:rPr lang="tr-TR" dirty="0" smtClean="0"/>
              <a:t> </a:t>
            </a:r>
            <a:r>
              <a:rPr lang="en-US" dirty="0" smtClean="0"/>
              <a:t>a </a:t>
            </a:r>
            <a:r>
              <a:rPr lang="en-US" dirty="0"/>
              <a:t>judgment based solely on emotional considerations (such as the attractiveness of an individual), with only minimal </a:t>
            </a:r>
            <a:r>
              <a:rPr lang="en-US" dirty="0" smtClean="0"/>
              <a:t>attention</a:t>
            </a:r>
            <a:r>
              <a:rPr lang="tr-TR" dirty="0" smtClean="0"/>
              <a:t> </a:t>
            </a:r>
            <a:r>
              <a:rPr lang="en-US" dirty="0" smtClean="0"/>
              <a:t>paid </a:t>
            </a:r>
            <a:r>
              <a:rPr lang="en-US" dirty="0"/>
              <a:t>to the full range of factors relevant to the decision.</a:t>
            </a:r>
          </a:p>
          <a:p>
            <a:r>
              <a:rPr lang="en-US" dirty="0">
                <a:solidFill>
                  <a:srgbClr val="7030A0"/>
                </a:solidFill>
              </a:rPr>
              <a:t>Anchoring and Adjustment Heuristic: </a:t>
            </a:r>
            <a:r>
              <a:rPr lang="en-US" dirty="0"/>
              <a:t>Initial conditions or characteristics determine a starting point for considering the </a:t>
            </a:r>
            <a:r>
              <a:rPr lang="en-US" dirty="0" smtClean="0"/>
              <a:t>nature</a:t>
            </a:r>
            <a:r>
              <a:rPr lang="tr-TR" dirty="0" smtClean="0"/>
              <a:t> </a:t>
            </a:r>
            <a:r>
              <a:rPr lang="en-US" dirty="0" smtClean="0"/>
              <a:t>of </a:t>
            </a:r>
            <a:r>
              <a:rPr lang="en-US" dirty="0"/>
              <a:t>an individual or task (such as using the dealer’s price when negotiating to buy a car). In clinical contexts this means </a:t>
            </a:r>
            <a:r>
              <a:rPr lang="en-US" dirty="0" smtClean="0"/>
              <a:t>that,</a:t>
            </a:r>
            <a:r>
              <a:rPr lang="tr-TR" dirty="0" smtClean="0"/>
              <a:t> </a:t>
            </a:r>
            <a:r>
              <a:rPr lang="en-US" dirty="0" smtClean="0"/>
              <a:t>for </a:t>
            </a:r>
            <a:r>
              <a:rPr lang="en-US" dirty="0"/>
              <a:t>example, first impressions may serve as the (possibly inaccurate) basis for considering and integrating all </a:t>
            </a:r>
            <a:r>
              <a:rPr lang="en-US" dirty="0" smtClean="0"/>
              <a:t>subsequent</a:t>
            </a:r>
            <a:r>
              <a:rPr lang="tr-TR" dirty="0" smtClean="0"/>
              <a:t> </a:t>
            </a:r>
            <a:r>
              <a:rPr lang="en-US" dirty="0" smtClean="0"/>
              <a:t>information </a:t>
            </a:r>
            <a:r>
              <a:rPr lang="en-US" dirty="0"/>
              <a:t>gathered about a person.</a:t>
            </a:r>
            <a:endParaRPr lang="tr-TR" dirty="0"/>
          </a:p>
        </p:txBody>
      </p:sp>
    </p:spTree>
    <p:extLst>
      <p:ext uri="{BB962C8B-B14F-4D97-AF65-F5344CB8AC3E}">
        <p14:creationId xmlns:p14="http://schemas.microsoft.com/office/powerpoint/2010/main" val="1849669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Improving the Accuracy of Clinical </a:t>
            </a:r>
            <a:r>
              <a:rPr lang="en-US" dirty="0" err="1" smtClean="0"/>
              <a:t>Judg</a:t>
            </a:r>
            <a:r>
              <a:rPr lang="tr-TR" smtClean="0"/>
              <a:t>e</a:t>
            </a:r>
            <a:r>
              <a:rPr lang="en-US" smtClean="0"/>
              <a:t>ment</a:t>
            </a: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10381177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65125"/>
            <a:ext cx="11106150" cy="1325563"/>
          </a:xfrm>
        </p:spPr>
        <p:txBody>
          <a:bodyPr>
            <a:normAutofit/>
          </a:bodyPr>
          <a:lstStyle/>
          <a:p>
            <a:r>
              <a:rPr lang="en-US" sz="4000" dirty="0" smtClean="0"/>
              <a:t>Psychological assessment reports </a:t>
            </a:r>
            <a:r>
              <a:rPr lang="tr-TR" sz="4000" dirty="0" smtClean="0"/>
              <a:t>&amp; </a:t>
            </a:r>
            <a:r>
              <a:rPr lang="en-US" sz="4000" dirty="0" smtClean="0"/>
              <a:t>treatment plans</a:t>
            </a:r>
            <a:endParaRPr lang="tr-TR" sz="4000" dirty="0"/>
          </a:p>
        </p:txBody>
      </p:sp>
      <p:sp>
        <p:nvSpPr>
          <p:cNvPr id="3" name="Content Placeholder 2"/>
          <p:cNvSpPr>
            <a:spLocks noGrp="1"/>
          </p:cNvSpPr>
          <p:nvPr>
            <p:ph idx="1"/>
          </p:nvPr>
        </p:nvSpPr>
        <p:spPr/>
        <p:txBody>
          <a:bodyPr/>
          <a:lstStyle/>
          <a:p>
            <a:pPr>
              <a:lnSpc>
                <a:spcPct val="150000"/>
              </a:lnSpc>
            </a:pPr>
            <a:r>
              <a:rPr lang="en-US" dirty="0"/>
              <a:t>the psychologist should write a </a:t>
            </a:r>
            <a:r>
              <a:rPr lang="en-US" dirty="0" smtClean="0"/>
              <a:t>report</a:t>
            </a:r>
            <a:endParaRPr lang="tr-TR" dirty="0" smtClean="0"/>
          </a:p>
          <a:p>
            <a:pPr lvl="1">
              <a:lnSpc>
                <a:spcPct val="150000"/>
              </a:lnSpc>
            </a:pPr>
            <a:r>
              <a:rPr lang="en-US" dirty="0"/>
              <a:t>a document used for </a:t>
            </a:r>
            <a:r>
              <a:rPr lang="en-US" dirty="0" smtClean="0"/>
              <a:t>legal</a:t>
            </a:r>
            <a:r>
              <a:rPr lang="tr-TR" dirty="0" smtClean="0"/>
              <a:t> purposes</a:t>
            </a:r>
          </a:p>
          <a:p>
            <a:pPr lvl="1">
              <a:lnSpc>
                <a:spcPct val="150000"/>
              </a:lnSpc>
            </a:pPr>
            <a:r>
              <a:rPr lang="en-US" dirty="0"/>
              <a:t>be requested by many people including clients, the parents of young </a:t>
            </a:r>
            <a:r>
              <a:rPr lang="en-US" dirty="0" smtClean="0"/>
              <a:t>clients,</a:t>
            </a:r>
            <a:r>
              <a:rPr lang="tr-TR" dirty="0" smtClean="0"/>
              <a:t> </a:t>
            </a:r>
            <a:r>
              <a:rPr lang="en-US" dirty="0" smtClean="0"/>
              <a:t>physicians</a:t>
            </a:r>
            <a:r>
              <a:rPr lang="en-US" dirty="0"/>
              <a:t>, insurance companies, employers, lawyers, or the </a:t>
            </a:r>
            <a:r>
              <a:rPr lang="en-US" dirty="0" smtClean="0"/>
              <a:t>courts</a:t>
            </a:r>
            <a:endParaRPr lang="tr-TR" dirty="0" smtClean="0"/>
          </a:p>
          <a:p>
            <a:pPr lvl="1">
              <a:lnSpc>
                <a:spcPct val="150000"/>
              </a:lnSpc>
            </a:pPr>
            <a:r>
              <a:rPr lang="en-US" dirty="0"/>
              <a:t>privacy legislation allows clients access to their psychological </a:t>
            </a:r>
            <a:r>
              <a:rPr lang="en-US" dirty="0" smtClean="0"/>
              <a:t>record</a:t>
            </a:r>
            <a:endParaRPr lang="tr-TR" dirty="0" smtClean="0"/>
          </a:p>
          <a:p>
            <a:pPr>
              <a:lnSpc>
                <a:spcPct val="150000"/>
              </a:lnSpc>
            </a:pPr>
            <a:r>
              <a:rPr lang="tr-TR" dirty="0"/>
              <a:t>Assessment Feedback</a:t>
            </a:r>
            <a:endParaRPr lang="tr-TR" dirty="0" smtClean="0"/>
          </a:p>
          <a:p>
            <a:pPr lvl="1"/>
            <a:endParaRPr lang="tr-TR" dirty="0"/>
          </a:p>
        </p:txBody>
      </p:sp>
    </p:spTree>
    <p:extLst>
      <p:ext uri="{BB962C8B-B14F-4D97-AF65-F5344CB8AC3E}">
        <p14:creationId xmlns:p14="http://schemas.microsoft.com/office/powerpoint/2010/main" val="6313900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94" y="172619"/>
            <a:ext cx="10976811" cy="1325563"/>
          </a:xfrm>
        </p:spPr>
        <p:txBody>
          <a:bodyPr>
            <a:normAutofit/>
          </a:bodyPr>
          <a:lstStyle/>
          <a:p>
            <a:r>
              <a:rPr lang="en-US" sz="4000" dirty="0"/>
              <a:t>Psychological assessment reports </a:t>
            </a:r>
            <a:r>
              <a:rPr lang="tr-TR" sz="4000" dirty="0"/>
              <a:t>&amp; </a:t>
            </a:r>
            <a:r>
              <a:rPr lang="en-US" sz="4000" dirty="0"/>
              <a:t>treatment plans</a:t>
            </a:r>
            <a:endParaRPr lang="tr-TR"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474" y="1498182"/>
            <a:ext cx="9529010" cy="5229477"/>
          </a:xfrm>
          <a:prstGeom prst="rect">
            <a:avLst/>
          </a:prstGeom>
        </p:spPr>
      </p:pic>
    </p:spTree>
    <p:extLst>
      <p:ext uri="{BB962C8B-B14F-4D97-AF65-F5344CB8AC3E}">
        <p14:creationId xmlns:p14="http://schemas.microsoft.com/office/powerpoint/2010/main" val="33984930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4" y="316999"/>
            <a:ext cx="11357810" cy="1325563"/>
          </a:xfrm>
        </p:spPr>
        <p:txBody>
          <a:bodyPr>
            <a:normAutofit/>
          </a:bodyPr>
          <a:lstStyle/>
          <a:p>
            <a:r>
              <a:rPr lang="en-US" sz="4000" dirty="0"/>
              <a:t>Psychological assessment reports </a:t>
            </a:r>
            <a:r>
              <a:rPr lang="tr-TR" sz="4000" dirty="0"/>
              <a:t>&amp; </a:t>
            </a:r>
            <a:r>
              <a:rPr lang="en-US" sz="4000" dirty="0"/>
              <a:t>treatment plans</a:t>
            </a:r>
            <a:endParaRPr lang="tr-TR"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8" y="1642562"/>
            <a:ext cx="10515601" cy="4741472"/>
          </a:xfrm>
          <a:prstGeom prst="rect">
            <a:avLst/>
          </a:prstGeom>
        </p:spPr>
      </p:pic>
    </p:spTree>
    <p:extLst>
      <p:ext uri="{BB962C8B-B14F-4D97-AF65-F5344CB8AC3E}">
        <p14:creationId xmlns:p14="http://schemas.microsoft.com/office/powerpoint/2010/main" val="9520674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To be continued...</a:t>
            </a:r>
            <a:endParaRPr lang="tr-TR" dirty="0"/>
          </a:p>
        </p:txBody>
      </p:sp>
    </p:spTree>
    <p:extLst>
      <p:ext uri="{BB962C8B-B14F-4D97-AF65-F5344CB8AC3E}">
        <p14:creationId xmlns:p14="http://schemas.microsoft.com/office/powerpoint/2010/main" val="2433748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TotalTime>
  <Words>6768</Words>
  <Application>Microsoft Office PowerPoint</Application>
  <PresentationFormat>Widescreen</PresentationFormat>
  <Paragraphs>702</Paragraphs>
  <Slides>99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Calibri Light</vt:lpstr>
      <vt:lpstr>Office Theme</vt:lpstr>
      <vt:lpstr>Introduction to Clinical Psychology: Science, Practice and Ethics Introduction to clinical assessment</vt:lpstr>
      <vt:lpstr>Psychological assesment</vt:lpstr>
      <vt:lpstr>PowerPoint Presentation</vt:lpstr>
      <vt:lpstr>PowerPoint Presentation</vt:lpstr>
      <vt:lpstr>Aim of psychological assessment</vt:lpstr>
      <vt:lpstr>Screening </vt:lpstr>
      <vt:lpstr>Diagnosis</vt:lpstr>
      <vt:lpstr>Case formulation</vt:lpstr>
      <vt:lpstr>Prognosis </vt:lpstr>
      <vt:lpstr>Prognosis</vt:lpstr>
      <vt:lpstr>Treatment planing </vt:lpstr>
      <vt:lpstr>Treatment monitoring &amp; evaluation</vt:lpstr>
      <vt:lpstr>Psychological testing</vt:lpstr>
      <vt:lpstr>PowerPoint Presentation</vt:lpstr>
      <vt:lpstr>Psychometric considerations</vt:lpstr>
      <vt:lpstr> Testing practices </vt:lpstr>
      <vt:lpstr>Evidence-Based Assessment</vt:lpstr>
      <vt:lpstr>Ethical considerations</vt:lpstr>
      <vt:lpstr>Interviewing &amp; Observation</vt:lpstr>
      <vt:lpstr>Interview </vt:lpstr>
      <vt:lpstr>Unstructured interview</vt:lpstr>
      <vt:lpstr>Unstructured interview</vt:lpstr>
      <vt:lpstr>Structured diagnostic interviews</vt:lpstr>
      <vt:lpstr>Interview w/ children</vt:lpstr>
      <vt:lpstr>Attending skills</vt:lpstr>
      <vt:lpstr>PowerPoint Presentation</vt:lpstr>
      <vt:lpstr>Attending skills</vt:lpstr>
      <vt:lpstr>Contextual information</vt:lpstr>
      <vt:lpstr>Defining problems &amp; goals</vt:lpstr>
      <vt:lpstr>Observations </vt:lpstr>
      <vt:lpstr>Intellectual &amp; Cognitive Assessment</vt:lpstr>
      <vt:lpstr>What is intelligence?</vt:lpstr>
      <vt:lpstr>Theories of intelligence</vt:lpstr>
      <vt:lpstr>Theories of intelligence</vt:lpstr>
      <vt:lpstr>Theories of intelligence</vt:lpstr>
      <vt:lpstr>Theories of intelligence</vt:lpstr>
      <vt:lpstr>Assessing intelligence</vt:lpstr>
      <vt:lpstr>Assessing intelligence</vt:lpstr>
      <vt:lpstr>Assessing intelligence</vt:lpstr>
      <vt:lpstr>Assessing intelligence</vt:lpstr>
      <vt:lpstr>PowerPoint Presentation</vt:lpstr>
      <vt:lpstr>Assessing intelligence in Turkish</vt:lpstr>
      <vt:lpstr>Assessing intelligence</vt:lpstr>
      <vt:lpstr>Cognitive assessment </vt:lpstr>
      <vt:lpstr>Cognitive assessment </vt:lpstr>
      <vt:lpstr>Assessment</vt:lpstr>
      <vt:lpstr>Personality Measures</vt:lpstr>
      <vt:lpstr>Personality Measures</vt:lpstr>
      <vt:lpstr>Personality Measures</vt:lpstr>
      <vt:lpstr>Personality Measures</vt:lpstr>
      <vt:lpstr>PowerPoint Presentation</vt:lpstr>
      <vt:lpstr>The clinical utility of self-report and projectıve measures</vt:lpstr>
      <vt:lpstr>Self-report personality measures</vt:lpstr>
      <vt:lpstr>PowerPoint Presentation</vt:lpstr>
      <vt:lpstr>PowerPoint Presentation</vt:lpstr>
      <vt:lpstr>Self-report checklists of behaviors and symptoms</vt:lpstr>
      <vt:lpstr>Self-report checklists of behaviors and symptoms</vt:lpstr>
      <vt:lpstr>Projective Assessment</vt:lpstr>
      <vt:lpstr>Projective Assessment</vt:lpstr>
      <vt:lpstr>Projective Assessment</vt:lpstr>
      <vt:lpstr>Rorschach Inkblot Test</vt:lpstr>
      <vt:lpstr>Rorschach Inkblot Test</vt:lpstr>
      <vt:lpstr>Projective Assessment</vt:lpstr>
      <vt:lpstr>Thematic Apperception Test</vt:lpstr>
      <vt:lpstr>Children’s Apperception test (C.A.T.)</vt:lpstr>
      <vt:lpstr>Developmental &amp; projective features</vt:lpstr>
      <vt:lpstr>Developmental &amp; projective features</vt:lpstr>
      <vt:lpstr>Developmental &amp; projective features</vt:lpstr>
      <vt:lpstr>Developmental &amp; projective features</vt:lpstr>
      <vt:lpstr>Developmental &amp; projective features</vt:lpstr>
      <vt:lpstr>Developmental &amp; projective features</vt:lpstr>
      <vt:lpstr>PowerPoint Presentation</vt:lpstr>
      <vt:lpstr>Analysis</vt:lpstr>
      <vt:lpstr>Analysis (cont’d)</vt:lpstr>
      <vt:lpstr>Analysis (cont’d)</vt:lpstr>
      <vt:lpstr>Analysis (cont’d)</vt:lpstr>
      <vt:lpstr>Children Apperception Test</vt:lpstr>
      <vt:lpstr>Sentence Completion Test</vt:lpstr>
      <vt:lpstr>Sentence Completion Tests </vt:lpstr>
      <vt:lpstr>References</vt:lpstr>
      <vt:lpstr>Integration &amp;  Clinical Decision Making</vt:lpstr>
      <vt:lpstr>Integrating assessment data</vt:lpstr>
      <vt:lpstr>Integrating assessment data</vt:lpstr>
      <vt:lpstr>Integrating assessment data</vt:lpstr>
      <vt:lpstr>Integrating assessment data</vt:lpstr>
      <vt:lpstr>Case formulation</vt:lpstr>
      <vt:lpstr>Integrating assessment data</vt:lpstr>
      <vt:lpstr>Integrating assessment data</vt:lpstr>
      <vt:lpstr>Integrating assessment data</vt:lpstr>
      <vt:lpstr>Threats to the validity of assessments &amp; case formulations</vt:lpstr>
      <vt:lpstr>Threats to the validity of assessments &amp; case formulations</vt:lpstr>
      <vt:lpstr>Common Decision-Making Biases &amp;Heuristics</vt:lpstr>
      <vt:lpstr>Common Decision-Making Biases &amp;Heuristics</vt:lpstr>
      <vt:lpstr>Common Decision-Making Biases &amp;Heuristics</vt:lpstr>
      <vt:lpstr>Improving the Accuracy of Clinical Judgement</vt:lpstr>
      <vt:lpstr>Psychological assessment reports &amp; treatment plans</vt:lpstr>
      <vt:lpstr>Psychological assessment reports &amp; treatment plans</vt:lpstr>
      <vt:lpstr>Psychological assessment reports &amp; treatment plans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140</cp:revision>
  <dcterms:created xsi:type="dcterms:W3CDTF">2016-10-21T08:38:24Z</dcterms:created>
  <dcterms:modified xsi:type="dcterms:W3CDTF">2016-11-29T06:38:43Z</dcterms:modified>
</cp:coreProperties>
</file>