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2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1492F-B696-4595-9DA9-8303EF75A7E2}" type="datetimeFigureOut">
              <a:rPr lang="tr-TR" smtClean="0"/>
              <a:t>27.12.2016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A0F63-EB5E-47B1-B82C-3C7C076E6FF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0F63-EB5E-47B1-B82C-3C7C076E6FF4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0F63-EB5E-47B1-B82C-3C7C076E6FF4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0F63-EB5E-47B1-B82C-3C7C076E6FF4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A0F63-EB5E-47B1-B82C-3C7C076E6FF4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37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2363"/>
            <a:ext cx="8042143" cy="2387600"/>
          </a:xfrm>
        </p:spPr>
        <p:txBody>
          <a:bodyPr>
            <a:normAutofit fontScale="90000"/>
          </a:bodyPr>
          <a:lstStyle/>
          <a:p>
            <a:pPr algn="r"/>
            <a:r>
              <a:rPr lang="tr-TR" altLang="tr-TR" dirty="0"/>
              <a:t>Introduction to Clinical Psychology:</a:t>
            </a:r>
            <a:br>
              <a:rPr lang="tr-TR" altLang="tr-TR" dirty="0"/>
            </a:br>
            <a:r>
              <a:rPr lang="tr-TR" altLang="tr-TR" dirty="0"/>
              <a:t>Science, Practice and Ethics</a:t>
            </a:r>
            <a:br>
              <a:rPr lang="tr-TR" altLang="tr-TR" dirty="0"/>
            </a:br>
            <a:r>
              <a:rPr lang="tr-TR" altLang="tr-TR" dirty="0" err="1" smtClean="0">
                <a:solidFill>
                  <a:srgbClr val="FFC000"/>
                </a:solidFill>
              </a:rPr>
              <a:t>Prevention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8496944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altLang="tr-TR" sz="2800" dirty="0"/>
              <a:t>Assist. Prof. Merve </a:t>
            </a:r>
            <a:r>
              <a:rPr lang="tr-TR" altLang="tr-TR" sz="2800" dirty="0" err="1" smtClean="0"/>
              <a:t>Topcu</a:t>
            </a:r>
            <a:endParaRPr lang="tr-TR" altLang="tr-TR" sz="2800" dirty="0" smtClean="0"/>
          </a:p>
          <a:p>
            <a:pPr>
              <a:defRPr/>
            </a:pPr>
            <a:r>
              <a:rPr lang="tr-TR" altLang="tr-TR" sz="2800" dirty="0" smtClean="0"/>
              <a:t>PSY243, </a:t>
            </a:r>
            <a:r>
              <a:rPr lang="tr-TR" altLang="tr-TR" sz="2800" dirty="0" err="1" smtClean="0"/>
              <a:t>Department</a:t>
            </a:r>
            <a:r>
              <a:rPr lang="tr-TR" altLang="tr-TR" sz="2800" dirty="0" smtClean="0"/>
              <a:t> </a:t>
            </a:r>
            <a:r>
              <a:rPr lang="tr-TR" altLang="tr-TR" sz="2800" dirty="0"/>
              <a:t>of Psychology, Çankaya University</a:t>
            </a:r>
          </a:p>
          <a:p>
            <a:pPr>
              <a:defRPr/>
            </a:pPr>
            <a:r>
              <a:rPr lang="tr-TR" altLang="tr-TR" sz="2800" dirty="0"/>
              <a:t>2016-2017, </a:t>
            </a:r>
            <a:r>
              <a:rPr lang="tr-TR" altLang="tr-TR" sz="2800" dirty="0" smtClean="0"/>
              <a:t>Fall</a:t>
            </a:r>
            <a:endParaRPr lang="en-US" altLang="tr-TR" sz="2800" dirty="0"/>
          </a:p>
        </p:txBody>
      </p:sp>
    </p:spTree>
    <p:extLst>
      <p:ext uri="{BB962C8B-B14F-4D97-AF65-F5344CB8AC3E}">
        <p14:creationId xmlns:p14="http://schemas.microsoft.com/office/powerpoint/2010/main" val="2975907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Risk Factors for the Development of Psychopathology in Children and Youth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Community and Cultural Factors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Socioeconomic disadvantage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Social or cultural discrimination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Isolation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Exposure to community violence or crime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Carefully monitor its implementation to ensure that it is conducted as planned</a:t>
            </a:r>
          </a:p>
          <a:p>
            <a:r>
              <a:rPr lang="en-US" sz="2400" dirty="0" smtClean="0"/>
              <a:t>The prevention program is likely to be implemented in numerous agencies that vary in their resources and staff skills.</a:t>
            </a:r>
          </a:p>
          <a:p>
            <a:r>
              <a:rPr lang="en-US" sz="2400" dirty="0" smtClean="0"/>
              <a:t>Both the program’s short- and long-term outcomes must be monitored in order to fully evaluate its impact.</a:t>
            </a:r>
          </a:p>
          <a:p>
            <a:pPr lvl="1"/>
            <a:r>
              <a:rPr lang="en-US" sz="2000" dirty="0" smtClean="0"/>
              <a:t>test whether there was a clinically significant reduction in their symptoms</a:t>
            </a:r>
          </a:p>
          <a:p>
            <a:pPr lvl="1"/>
            <a:r>
              <a:rPr lang="en-US" sz="2000" dirty="0" smtClean="0"/>
              <a:t>determine whether or not they meet criteria for a diagnosis</a:t>
            </a:r>
          </a:p>
          <a:p>
            <a:pPr lvl="1"/>
            <a:r>
              <a:rPr lang="en-US" sz="2000" dirty="0" smtClean="0"/>
              <a:t>Whether participants now score in the normal range on a particular measure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Protective Factors for the Development of Psychopathology in Children and Youth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Individual Factors</a:t>
            </a:r>
          </a:p>
          <a:p>
            <a:pPr lvl="1"/>
            <a:r>
              <a:rPr lang="en-US" sz="2000" dirty="0" smtClean="0"/>
              <a:t>Easy temperament</a:t>
            </a:r>
          </a:p>
          <a:p>
            <a:pPr lvl="1"/>
            <a:r>
              <a:rPr lang="en-US" sz="2000" dirty="0" smtClean="0"/>
              <a:t>Adequate nutrition</a:t>
            </a:r>
          </a:p>
          <a:p>
            <a:pPr lvl="1"/>
            <a:r>
              <a:rPr lang="en-US" sz="2000" dirty="0" smtClean="0"/>
              <a:t>Positive attachment</a:t>
            </a:r>
          </a:p>
          <a:p>
            <a:pPr lvl="1"/>
            <a:r>
              <a:rPr lang="en-US" sz="2000" dirty="0" smtClean="0"/>
              <a:t>Above-average intelligence</a:t>
            </a:r>
          </a:p>
          <a:p>
            <a:pPr lvl="1"/>
            <a:r>
              <a:rPr lang="en-US" sz="2000" dirty="0" smtClean="0"/>
              <a:t>School achievement</a:t>
            </a:r>
          </a:p>
          <a:p>
            <a:pPr lvl="1"/>
            <a:r>
              <a:rPr lang="en-US" sz="2000" dirty="0" smtClean="0"/>
              <a:t>Problem-solving skills</a:t>
            </a:r>
          </a:p>
          <a:p>
            <a:pPr lvl="1"/>
            <a:r>
              <a:rPr lang="en-US" sz="2000" dirty="0" smtClean="0"/>
              <a:t>Social competence</a:t>
            </a:r>
          </a:p>
          <a:p>
            <a:pPr lvl="1"/>
            <a:r>
              <a:rPr lang="en-US" sz="2000" dirty="0" smtClean="0"/>
              <a:t>Optimism</a:t>
            </a:r>
          </a:p>
          <a:p>
            <a:pPr lvl="1"/>
            <a:r>
              <a:rPr lang="en-US" sz="2000" dirty="0" smtClean="0"/>
              <a:t>Positive self-esteem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Protective Factors for the Development of Psychopathology in Children and Youth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Family/Social Factors</a:t>
            </a:r>
          </a:p>
          <a:p>
            <a:pPr lvl="1"/>
            <a:r>
              <a:rPr lang="en-US" sz="2000" dirty="0" smtClean="0"/>
              <a:t>Supportive, caring parents</a:t>
            </a:r>
          </a:p>
          <a:p>
            <a:pPr lvl="1"/>
            <a:r>
              <a:rPr lang="en-US" sz="2000" dirty="0" smtClean="0"/>
              <a:t>Authoritative parenting</a:t>
            </a:r>
          </a:p>
          <a:p>
            <a:pPr lvl="1"/>
            <a:r>
              <a:rPr lang="en-US" sz="2000" dirty="0" smtClean="0"/>
              <a:t>Family harmony</a:t>
            </a:r>
          </a:p>
          <a:p>
            <a:pPr lvl="1"/>
            <a:r>
              <a:rPr lang="en-US" sz="2000" dirty="0" smtClean="0"/>
              <a:t>Supportive relationship with another adult (aside from parents)</a:t>
            </a:r>
          </a:p>
          <a:p>
            <a:pPr lvl="1"/>
            <a:r>
              <a:rPr lang="en-US" sz="2000" dirty="0" smtClean="0"/>
              <a:t>Strong family norms and </a:t>
            </a:r>
            <a:r>
              <a:rPr lang="en-US" sz="2000" dirty="0" err="1" smtClean="0"/>
              <a:t>prosocial</a:t>
            </a:r>
            <a:r>
              <a:rPr lang="en-US" sz="2000" dirty="0" smtClean="0"/>
              <a:t> values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School Context</a:t>
            </a:r>
          </a:p>
          <a:p>
            <a:pPr lvl="1"/>
            <a:r>
              <a:rPr lang="en-US" sz="2000" dirty="0" err="1" smtClean="0"/>
              <a:t>Prosocial</a:t>
            </a:r>
            <a:r>
              <a:rPr lang="en-US" sz="2000" dirty="0" smtClean="0"/>
              <a:t> peer group</a:t>
            </a:r>
          </a:p>
          <a:p>
            <a:pPr lvl="1"/>
            <a:r>
              <a:rPr lang="en-US" sz="2000" dirty="0" smtClean="0"/>
              <a:t>Required responsibility and helpfulness</a:t>
            </a:r>
          </a:p>
          <a:p>
            <a:pPr lvl="1"/>
            <a:r>
              <a:rPr lang="en-US" sz="2000" dirty="0" smtClean="0"/>
              <a:t>Opportunities for some success and recognition of achievement</a:t>
            </a:r>
          </a:p>
          <a:p>
            <a:pPr lvl="1"/>
            <a:r>
              <a:rPr lang="en-US" sz="2000" dirty="0" smtClean="0"/>
              <a:t>School norms against violence</a:t>
            </a:r>
          </a:p>
          <a:p>
            <a:pPr lvl="1"/>
            <a:r>
              <a:rPr lang="en-US" sz="2000" dirty="0" smtClean="0"/>
              <a:t>Positive school–home relations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Protective Factors for the Development of Psychopathology in Children and Youth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Life Events and Situations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Adequate income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Adequate housing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Community and Cultural Factors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Attachment to networks within the community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Participation in church or other community groups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Strong cultural identity and ethnic pride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Access to support services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Community/cultural norms against violence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Designing and Evaluating Prevention Research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184576"/>
          </a:xfrm>
        </p:spPr>
        <p:txBody>
          <a:bodyPr>
            <a:noAutofit/>
          </a:bodyPr>
          <a:lstStyle/>
          <a:p>
            <a:r>
              <a:rPr lang="en-US" sz="2000" dirty="0" smtClean="0"/>
              <a:t>Identify the target: What do you want to prevent?</a:t>
            </a:r>
          </a:p>
          <a:p>
            <a:r>
              <a:rPr lang="en-US" sz="2000" dirty="0" smtClean="0"/>
              <a:t>Determine how serious the problem is. How many people are affected? What are the costs of the problem, in human suffering, health care costs, etc.?</a:t>
            </a:r>
          </a:p>
          <a:p>
            <a:r>
              <a:rPr lang="en-US" sz="2000" dirty="0" smtClean="0"/>
              <a:t>Review the research evidence about the problem. What do we know about how the risk factors develop? What variables make it more likely that a problem will develop?</a:t>
            </a:r>
          </a:p>
          <a:p>
            <a:r>
              <a:rPr lang="en-US" sz="2000" dirty="0" smtClean="0"/>
              <a:t>Identify high-risk groups. These are the factors that have been shown to moderate risk.</a:t>
            </a:r>
          </a:p>
          <a:p>
            <a:r>
              <a:rPr lang="en-US" sz="2000" dirty="0" smtClean="0"/>
              <a:t>What is known about protective factors?</a:t>
            </a:r>
          </a:p>
          <a:p>
            <a:r>
              <a:rPr lang="en-US" sz="2000" dirty="0" smtClean="0"/>
              <a:t>Design the intervention: How will the target condition be prevented? Is there an evidence-based prevention program for this problem? If so, does it need to be modified for my community?</a:t>
            </a:r>
          </a:p>
          <a:p>
            <a:r>
              <a:rPr lang="en-US" sz="2000" dirty="0" smtClean="0"/>
              <a:t>Design the study: How will you know whether the intervention is efficacious?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/>
              <a:t>Controlled studies for effectiveness</a:t>
            </a:r>
          </a:p>
          <a:p>
            <a:pPr>
              <a:lnSpc>
                <a:spcPct val="200000"/>
              </a:lnSpc>
            </a:pPr>
            <a:r>
              <a:rPr lang="en-US" sz="2200" dirty="0" smtClean="0"/>
              <a:t>Meta-analytic reviews of prevention programs are very useful in identifying the types of programs</a:t>
            </a:r>
          </a:p>
          <a:p>
            <a:pPr>
              <a:lnSpc>
                <a:spcPct val="200000"/>
              </a:lnSpc>
            </a:pPr>
            <a:r>
              <a:rPr lang="en-US" sz="2200" dirty="0" smtClean="0"/>
              <a:t>Effectiveness refers to the extent to which a prevention program achieves desire outcomes when used in an applied setting rather than in the original research conditions.</a:t>
            </a:r>
          </a:p>
          <a:p>
            <a:pPr>
              <a:lnSpc>
                <a:spcPct val="200000"/>
              </a:lnSpc>
            </a:pPr>
            <a:r>
              <a:rPr lang="tr-TR" sz="2200" dirty="0" smtClean="0"/>
              <a:t>I</a:t>
            </a:r>
            <a:r>
              <a:rPr lang="en-US" sz="2200" dirty="0" smtClean="0"/>
              <a:t>t is important that the program be evaluated to determine its usefulness in each setting in which it is applied.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Promoting</a:t>
            </a:r>
            <a:r>
              <a:rPr lang="tr-TR" sz="3600" dirty="0" smtClean="0"/>
              <a:t> </a:t>
            </a:r>
            <a:r>
              <a:rPr lang="tr-TR" sz="3600" dirty="0" err="1" smtClean="0"/>
              <a:t>evidence</a:t>
            </a:r>
            <a:r>
              <a:rPr lang="tr-TR" sz="3600" dirty="0" smtClean="0"/>
              <a:t>-</a:t>
            </a:r>
            <a:r>
              <a:rPr lang="tr-TR" sz="3600" dirty="0" err="1" smtClean="0"/>
              <a:t>based</a:t>
            </a:r>
            <a:r>
              <a:rPr lang="tr-TR" sz="3600" dirty="0" smtClean="0"/>
              <a:t> </a:t>
            </a:r>
            <a:r>
              <a:rPr lang="tr-TR" sz="3600" dirty="0" err="1" smtClean="0"/>
              <a:t>parenting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Parents play a key role in their children’s socialization &amp; development</a:t>
            </a:r>
            <a:r>
              <a:rPr lang="tr-TR" sz="2400" dirty="0" smtClean="0"/>
              <a:t> </a:t>
            </a:r>
            <a:r>
              <a:rPr lang="en-US" sz="2400" dirty="0" smtClean="0"/>
              <a:t>of child &amp; adolescent psychopathology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Three evidence-based programs that have been developed to promote good parenting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Home Visiting Programs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Triple P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Incredible Years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Promoting evidence-based parenting</a:t>
            </a:r>
            <a:endParaRPr lang="en-US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7150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4400" dirty="0" smtClean="0">
                <a:solidFill>
                  <a:srgbClr val="7030A0"/>
                </a:solidFill>
              </a:rPr>
              <a:t>Home Visiting Programs</a:t>
            </a:r>
            <a:endParaRPr lang="tr-TR" sz="4400" dirty="0" smtClean="0">
              <a:solidFill>
                <a:srgbClr val="7030A0"/>
              </a:solidFill>
            </a:endParaRPr>
          </a:p>
          <a:p>
            <a:pPr marL="971550" lvl="1" indent="-514350">
              <a:lnSpc>
                <a:spcPct val="120000"/>
              </a:lnSpc>
            </a:pPr>
            <a:r>
              <a:rPr lang="en-US" sz="4000" dirty="0" smtClean="0"/>
              <a:t>program offering services to low-income teenage single mothers</a:t>
            </a:r>
            <a:r>
              <a:rPr lang="tr-TR" sz="4000" dirty="0" smtClean="0"/>
              <a:t> </a:t>
            </a:r>
            <a:r>
              <a:rPr lang="en-US" sz="4000" dirty="0" smtClean="0"/>
              <a:t>expecting their first child</a:t>
            </a:r>
            <a:endParaRPr lang="tr-TR" sz="4000" dirty="0" smtClean="0"/>
          </a:p>
          <a:p>
            <a:pPr marL="971550" lvl="1" indent="-514350">
              <a:lnSpc>
                <a:spcPct val="120000"/>
              </a:lnSpc>
            </a:pPr>
            <a:r>
              <a:rPr lang="en-US" sz="4000" dirty="0" smtClean="0"/>
              <a:t>Home visits were conducted by trained nurses beginning during the pregnancy and continuing after the child’s birth.</a:t>
            </a:r>
            <a:endParaRPr lang="tr-TR" sz="4000" dirty="0" smtClean="0"/>
          </a:p>
          <a:p>
            <a:pPr marL="971550" lvl="1" indent="-514350">
              <a:lnSpc>
                <a:spcPct val="120000"/>
              </a:lnSpc>
            </a:pPr>
            <a:r>
              <a:rPr lang="en-US" sz="4000" dirty="0" smtClean="0"/>
              <a:t>taught skills in both self-care and child care and promoted women’s use of the health care system</a:t>
            </a:r>
            <a:endParaRPr lang="tr-TR" sz="4000" dirty="0" smtClean="0"/>
          </a:p>
          <a:p>
            <a:pPr marL="971550" lvl="1" indent="-514350">
              <a:lnSpc>
                <a:spcPct val="120000"/>
              </a:lnSpc>
            </a:pPr>
            <a:r>
              <a:rPr lang="en-US" sz="4000" dirty="0" smtClean="0"/>
              <a:t>benefits for children in terms of reducing child abuse and neglect</a:t>
            </a:r>
            <a:r>
              <a:rPr lang="tr-TR" sz="4000" dirty="0" smtClean="0"/>
              <a:t> </a:t>
            </a:r>
          </a:p>
          <a:p>
            <a:pPr marL="971550" lvl="1" indent="-514350">
              <a:lnSpc>
                <a:spcPct val="120000"/>
              </a:lnSpc>
            </a:pPr>
            <a:r>
              <a:rPr lang="en-US" sz="4000" dirty="0" smtClean="0"/>
              <a:t>reducing the number of arrests, convictions, substance abuse problems, and sexual promiscuity in the children when they reached the age of 15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Promoting</a:t>
            </a:r>
            <a:r>
              <a:rPr lang="tr-TR" sz="3600" dirty="0" smtClean="0"/>
              <a:t> </a:t>
            </a:r>
            <a:r>
              <a:rPr lang="tr-TR" sz="3600" dirty="0" err="1" smtClean="0"/>
              <a:t>evidence</a:t>
            </a:r>
            <a:r>
              <a:rPr lang="tr-TR" sz="3600" dirty="0" smtClean="0"/>
              <a:t>-</a:t>
            </a:r>
            <a:r>
              <a:rPr lang="tr-TR" sz="3600" dirty="0" err="1" smtClean="0"/>
              <a:t>based</a:t>
            </a:r>
            <a:r>
              <a:rPr lang="tr-TR" sz="3600" dirty="0" smtClean="0"/>
              <a:t> </a:t>
            </a:r>
            <a:r>
              <a:rPr lang="tr-TR" sz="3600" dirty="0" err="1" smtClean="0"/>
              <a:t>parenting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sz="2400" dirty="0" smtClean="0">
                <a:solidFill>
                  <a:srgbClr val="7030A0"/>
                </a:solidFill>
              </a:rPr>
              <a:t>Triple P, Positive Parenting Program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(a) enhance knowledge, skills, and confidence of parents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(b) promote safe environments for young people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(c) promote children’s competence through positive parenting practices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 multilevel system that provides interventions of gradually increasing intensity, according to the level of need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Prevention</a:t>
            </a:r>
            <a:r>
              <a:rPr lang="tr-TR" dirty="0" smtClean="0"/>
              <a:t> in general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Prevention programs were first established to prevent physical health problems.</a:t>
            </a:r>
            <a:endParaRPr lang="tr-TR" sz="2400" dirty="0" smtClean="0"/>
          </a:p>
          <a:p>
            <a:pPr lvl="1"/>
            <a:r>
              <a:rPr lang="en-US" sz="2000" dirty="0" smtClean="0"/>
              <a:t>simple practices such as hand-washing, more intrusive</a:t>
            </a:r>
            <a:r>
              <a:rPr lang="tr-TR" sz="2000" dirty="0" smtClean="0"/>
              <a:t> </a:t>
            </a:r>
            <a:r>
              <a:rPr lang="en-US" sz="2000" dirty="0" smtClean="0"/>
              <a:t>procedures such as quarantining and wearing masks</a:t>
            </a:r>
            <a:endParaRPr lang="tr-TR" sz="2000" dirty="0" smtClean="0"/>
          </a:p>
          <a:p>
            <a:pPr lvl="1"/>
            <a:r>
              <a:rPr lang="en-US" sz="2000" dirty="0" smtClean="0"/>
              <a:t>challenging tasks such as the development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use</a:t>
            </a:r>
            <a:r>
              <a:rPr lang="tr-TR" sz="2000" dirty="0" smtClean="0"/>
              <a:t> of </a:t>
            </a:r>
            <a:r>
              <a:rPr lang="tr-TR" sz="2000" dirty="0" err="1" smtClean="0"/>
              <a:t>vaccines</a:t>
            </a:r>
            <a:endParaRPr lang="tr-TR" sz="2000" dirty="0" smtClean="0"/>
          </a:p>
          <a:p>
            <a:r>
              <a:rPr lang="tr-TR" sz="2400" dirty="0" smtClean="0"/>
              <a:t>L</a:t>
            </a:r>
            <a:r>
              <a:rPr lang="en-US" sz="2400" dirty="0" err="1" smtClean="0"/>
              <a:t>ifestyle</a:t>
            </a:r>
            <a:r>
              <a:rPr lang="en-US" sz="2400" dirty="0" smtClean="0"/>
              <a:t> factors are associated with many health problems</a:t>
            </a:r>
            <a:endParaRPr lang="tr-TR" sz="2400" dirty="0" smtClean="0"/>
          </a:p>
          <a:p>
            <a:r>
              <a:rPr lang="tr-TR" sz="2400" dirty="0" smtClean="0"/>
              <a:t>M</a:t>
            </a:r>
            <a:r>
              <a:rPr lang="en-US" sz="2400" dirty="0" smtClean="0"/>
              <a:t>any prevention efforts also</a:t>
            </a:r>
            <a:r>
              <a:rPr lang="tr-TR" sz="2400" dirty="0" smtClean="0"/>
              <a:t> </a:t>
            </a:r>
            <a:r>
              <a:rPr lang="en-US" sz="2400" dirty="0" smtClean="0"/>
              <a:t>focus on encouraging the development of healthy habits such as good nutrition, regular exercise, and</a:t>
            </a:r>
            <a:r>
              <a:rPr lang="tr-TR" sz="2400" dirty="0" smtClean="0"/>
              <a:t> </a:t>
            </a:r>
            <a:r>
              <a:rPr lang="tr-TR" sz="2400" dirty="0" err="1" smtClean="0"/>
              <a:t>adequate</a:t>
            </a:r>
            <a:r>
              <a:rPr lang="tr-TR" sz="2400" dirty="0" smtClean="0"/>
              <a:t> </a:t>
            </a:r>
            <a:r>
              <a:rPr lang="tr-TR" sz="2400" dirty="0" err="1" smtClean="0"/>
              <a:t>sleep</a:t>
            </a:r>
            <a:r>
              <a:rPr lang="tr-TR" sz="2400" dirty="0" smtClean="0"/>
              <a:t>.</a:t>
            </a:r>
          </a:p>
          <a:p>
            <a:pPr lvl="1"/>
            <a:r>
              <a:rPr lang="tr-TR" sz="2000" dirty="0" err="1" smtClean="0"/>
              <a:t>Health</a:t>
            </a:r>
            <a:r>
              <a:rPr lang="tr-TR" sz="2000" dirty="0" smtClean="0"/>
              <a:t> </a:t>
            </a:r>
            <a:r>
              <a:rPr lang="tr-TR" sz="2000" dirty="0" err="1" smtClean="0"/>
              <a:t>promotion</a:t>
            </a:r>
            <a:endParaRPr lang="tr-TR" sz="2000" dirty="0" smtClean="0"/>
          </a:p>
          <a:p>
            <a:pPr lvl="2"/>
            <a:r>
              <a:rPr lang="en-US" sz="1800" dirty="0" smtClean="0"/>
              <a:t>increase activities that are beneficial to many aspects</a:t>
            </a:r>
            <a:r>
              <a:rPr lang="tr-TR" sz="1800" dirty="0" smtClean="0"/>
              <a:t> of </a:t>
            </a:r>
            <a:r>
              <a:rPr lang="tr-TR" sz="1800" dirty="0" err="1" smtClean="0"/>
              <a:t>physical</a:t>
            </a:r>
            <a:r>
              <a:rPr lang="tr-TR" sz="1800" dirty="0" smtClean="0"/>
              <a:t> </a:t>
            </a:r>
            <a:r>
              <a:rPr lang="tr-TR" sz="1800" dirty="0" err="1" smtClean="0"/>
              <a:t>health</a:t>
            </a:r>
            <a:endParaRPr lang="tr-TR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Promoting</a:t>
            </a:r>
            <a:r>
              <a:rPr lang="tr-TR" dirty="0" smtClean="0"/>
              <a:t> </a:t>
            </a:r>
            <a:r>
              <a:rPr lang="tr-TR" dirty="0" err="1" smtClean="0"/>
              <a:t>evidence</a:t>
            </a:r>
            <a:r>
              <a:rPr lang="tr-TR" dirty="0" smtClean="0"/>
              <a:t>-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parenting</a:t>
            </a:r>
            <a:endParaRPr lang="tr-TR" dirty="0"/>
          </a:p>
        </p:txBody>
      </p:sp>
      <p:pic>
        <p:nvPicPr>
          <p:cNvPr id="1026" name="Picture 2" descr="H:\Çankaya\Çankaya\Dersler\PSY243 Clinical Psychology\pics\TRİPL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704856" cy="4752528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95536" y="1412776"/>
            <a:ext cx="3746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http://www.</a:t>
            </a:r>
            <a:r>
              <a:rPr lang="tr-TR" dirty="0" err="1" smtClean="0"/>
              <a:t>triplep</a:t>
            </a:r>
            <a:r>
              <a:rPr lang="tr-TR" dirty="0" smtClean="0"/>
              <a:t>.net/</a:t>
            </a:r>
            <a:r>
              <a:rPr lang="tr-TR" dirty="0" err="1" smtClean="0"/>
              <a:t>glo</a:t>
            </a:r>
            <a:r>
              <a:rPr lang="tr-TR" dirty="0" smtClean="0"/>
              <a:t>-en/</a:t>
            </a:r>
            <a:r>
              <a:rPr lang="tr-TR" dirty="0" err="1" smtClean="0"/>
              <a:t>home</a:t>
            </a:r>
            <a:r>
              <a:rPr lang="tr-TR" dirty="0" smtClean="0"/>
              <a:t>/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Promoting evidence-based parenting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600" dirty="0" smtClean="0">
                <a:solidFill>
                  <a:srgbClr val="7030A0"/>
                </a:solidFill>
              </a:rPr>
              <a:t>Incredible Years training program</a:t>
            </a:r>
          </a:p>
          <a:p>
            <a:pPr lvl="1"/>
            <a:r>
              <a:rPr lang="en-US" sz="2000" dirty="0" smtClean="0"/>
              <a:t>originally designed to help children ages 3–8 who had been identified as having conduct problems</a:t>
            </a:r>
          </a:p>
          <a:p>
            <a:pPr lvl="1"/>
            <a:r>
              <a:rPr lang="en-US" sz="2000" dirty="0" smtClean="0"/>
              <a:t>train parents in skills</a:t>
            </a:r>
          </a:p>
          <a:p>
            <a:pPr lvl="2"/>
            <a:r>
              <a:rPr lang="en-US" sz="1900" dirty="0" smtClean="0"/>
              <a:t>effectively play with their child</a:t>
            </a:r>
          </a:p>
          <a:p>
            <a:pPr lvl="2"/>
            <a:r>
              <a:rPr lang="en-US" sz="1900" dirty="0" smtClean="0"/>
              <a:t>provide praise for positive behaviors</a:t>
            </a:r>
          </a:p>
          <a:p>
            <a:pPr lvl="2"/>
            <a:r>
              <a:rPr lang="en-US" sz="1900" dirty="0" smtClean="0"/>
              <a:t>set limits on unacceptable behaviors using time-out, ignoring, appropriate consequences</a:t>
            </a:r>
          </a:p>
          <a:p>
            <a:pPr lvl="2"/>
            <a:r>
              <a:rPr lang="en-US" sz="1900" dirty="0" smtClean="0"/>
              <a:t>problem solving</a:t>
            </a:r>
          </a:p>
          <a:p>
            <a:r>
              <a:rPr lang="en-US" sz="2000" dirty="0" smtClean="0"/>
              <a:t>An advanced 9- to 12-session program targets parents. interpersonal difficulties by teaching problem solving, anger management, communication, emotional regulation skills, and support-seeking skills.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violence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Physical Abuse of Children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The deliberate infliction of injury on a child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Home visiting programs, behavioral parent training programs, and multimodal programs were effective in modifying the risk of physical abuse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Behavioral training and stress management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Improvements in parenting skills were evident in the short-term only and were not maintained at follow-up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violence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Youth Violence: Bullying </a:t>
            </a:r>
            <a:r>
              <a:rPr lang="tr-TR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Delinquency</a:t>
            </a:r>
            <a:endParaRPr lang="tr-TR" dirty="0" smtClean="0"/>
          </a:p>
          <a:p>
            <a:pPr lvl="1"/>
            <a:r>
              <a:rPr lang="tr-TR" dirty="0" smtClean="0"/>
              <a:t>Common reasons due to </a:t>
            </a:r>
            <a:r>
              <a:rPr lang="en-US" dirty="0" smtClean="0"/>
              <a:t>problems </a:t>
            </a:r>
            <a:r>
              <a:rPr lang="en-US" dirty="0"/>
              <a:t>with aggressive and </a:t>
            </a:r>
            <a:r>
              <a:rPr lang="en-US" dirty="0" smtClean="0"/>
              <a:t>noncompliant</a:t>
            </a:r>
            <a:r>
              <a:rPr lang="tr-TR" dirty="0" smtClean="0"/>
              <a:t> behavior</a:t>
            </a:r>
          </a:p>
          <a:p>
            <a:pPr lvl="1"/>
            <a:r>
              <a:rPr lang="tr-TR" dirty="0"/>
              <a:t>Y</a:t>
            </a:r>
            <a:r>
              <a:rPr lang="en-US" dirty="0" err="1" smtClean="0"/>
              <a:t>oung</a:t>
            </a:r>
            <a:r>
              <a:rPr lang="en-US" dirty="0" smtClean="0"/>
              <a:t> </a:t>
            </a:r>
            <a:r>
              <a:rPr lang="en-US" dirty="0"/>
              <a:t>people are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very resistant </a:t>
            </a:r>
            <a:r>
              <a:rPr lang="en-US" dirty="0"/>
              <a:t>to efforts to change </a:t>
            </a:r>
            <a:r>
              <a:rPr lang="en-US" dirty="0" smtClean="0"/>
              <a:t>their</a:t>
            </a:r>
            <a:r>
              <a:rPr lang="tr-TR" dirty="0" smtClean="0"/>
              <a:t> behavior</a:t>
            </a:r>
          </a:p>
          <a:p>
            <a:pPr lvl="1"/>
            <a:r>
              <a:rPr lang="tr-TR" dirty="0" smtClean="0"/>
              <a:t>Therefore,</a:t>
            </a:r>
            <a:r>
              <a:rPr lang="tr-T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</a:t>
            </a:r>
            <a:r>
              <a:rPr lang="tr-T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sense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try to prevent its development in the first place</a:t>
            </a:r>
            <a:endParaRPr lang="tr-TR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/>
              <a:t>There </a:t>
            </a:r>
            <a:r>
              <a:rPr lang="en-US" dirty="0"/>
              <a:t>is some overlap between the types of </a:t>
            </a:r>
            <a:r>
              <a:rPr lang="en-US" dirty="0" smtClean="0"/>
              <a:t>programs</a:t>
            </a:r>
            <a:r>
              <a:rPr lang="tr-TR" dirty="0" smtClean="0"/>
              <a:t> </a:t>
            </a:r>
            <a:r>
              <a:rPr lang="en-US" dirty="0" smtClean="0"/>
              <a:t>designed </a:t>
            </a:r>
            <a:r>
              <a:rPr lang="en-US" dirty="0"/>
              <a:t>to prevent violence and delinquency and those </a:t>
            </a:r>
            <a:r>
              <a:rPr lang="en-US" dirty="0" smtClean="0"/>
              <a:t>designed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treat oppositional defiant disorder and </a:t>
            </a:r>
            <a:r>
              <a:rPr lang="en-US" dirty="0" smtClean="0"/>
              <a:t>conduct</a:t>
            </a:r>
            <a:r>
              <a:rPr lang="tr-TR" dirty="0" smtClean="0"/>
              <a:t> disorder </a:t>
            </a:r>
            <a:r>
              <a:rPr lang="tr-TR" dirty="0"/>
              <a:t>in young children.</a:t>
            </a:r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violence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Youth Violence: Bullying </a:t>
            </a:r>
            <a:r>
              <a:rPr lang="tr-TR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Delinquency</a:t>
            </a:r>
            <a:r>
              <a:rPr lang="tr-TR" dirty="0" smtClean="0"/>
              <a:t> </a:t>
            </a:r>
            <a:r>
              <a:rPr lang="tr-TR" sz="2800" dirty="0" smtClean="0"/>
              <a:t>(cont’d)</a:t>
            </a:r>
          </a:p>
          <a:p>
            <a:pPr lvl="1"/>
            <a:r>
              <a:rPr lang="tr-TR" dirty="0" smtClean="0"/>
              <a:t>Home </a:t>
            </a:r>
            <a:r>
              <a:rPr lang="en-US" dirty="0" smtClean="0"/>
              <a:t>visits</a:t>
            </a:r>
            <a:r>
              <a:rPr lang="en-US" dirty="0"/>
              <a:t>, Triple P, and Incredible </a:t>
            </a:r>
            <a:r>
              <a:rPr lang="en-US" dirty="0" smtClean="0"/>
              <a:t>Years</a:t>
            </a:r>
            <a:endParaRPr lang="tr-TR" dirty="0" smtClean="0"/>
          </a:p>
          <a:p>
            <a:pPr lvl="1"/>
            <a:r>
              <a:rPr lang="tr-TR" dirty="0"/>
              <a:t>School-based </a:t>
            </a:r>
            <a:r>
              <a:rPr lang="tr-TR" dirty="0" smtClean="0"/>
              <a:t>interventions</a:t>
            </a:r>
          </a:p>
          <a:p>
            <a:pPr lvl="2"/>
            <a:r>
              <a:rPr lang="tr-TR" dirty="0"/>
              <a:t>D</a:t>
            </a:r>
            <a:r>
              <a:rPr lang="en-US" dirty="0" err="1" smtClean="0"/>
              <a:t>irectly</a:t>
            </a:r>
            <a:r>
              <a:rPr lang="en-US" dirty="0" smtClean="0"/>
              <a:t> </a:t>
            </a:r>
            <a:r>
              <a:rPr lang="en-US" dirty="0"/>
              <a:t>target aggression and violence by training students in anger management and </a:t>
            </a:r>
            <a:r>
              <a:rPr lang="en-US" dirty="0" smtClean="0"/>
              <a:t>conflict</a:t>
            </a:r>
            <a:r>
              <a:rPr lang="tr-TR" dirty="0" smtClean="0"/>
              <a:t> resolution</a:t>
            </a:r>
          </a:p>
          <a:p>
            <a:pPr lvl="2"/>
            <a:r>
              <a:rPr lang="tr-TR" dirty="0" smtClean="0"/>
              <a:t>Aims </a:t>
            </a:r>
            <a:r>
              <a:rPr lang="tr-TR" dirty="0"/>
              <a:t>improvements in prosocial </a:t>
            </a:r>
            <a:r>
              <a:rPr lang="tr-TR" dirty="0" smtClean="0"/>
              <a:t>behaviors</a:t>
            </a:r>
          </a:p>
          <a:p>
            <a:pPr lvl="2"/>
            <a:r>
              <a:rPr lang="tr-TR" dirty="0" smtClean="0"/>
              <a:t>T</a:t>
            </a:r>
            <a:r>
              <a:rPr lang="en-US" dirty="0" err="1" smtClean="0"/>
              <a:t>eachers</a:t>
            </a:r>
            <a:r>
              <a:rPr lang="en-US" dirty="0" smtClean="0"/>
              <a:t> </a:t>
            </a:r>
            <a:r>
              <a:rPr lang="en-US" dirty="0"/>
              <a:t>are the key agent of </a:t>
            </a:r>
            <a:r>
              <a:rPr lang="en-US" dirty="0" smtClean="0"/>
              <a:t>change</a:t>
            </a:r>
            <a:endParaRPr lang="tr-TR" dirty="0" smtClean="0"/>
          </a:p>
          <a:p>
            <a:pPr lvl="3"/>
            <a:r>
              <a:rPr lang="tr-TR" dirty="0" smtClean="0"/>
              <a:t>T</a:t>
            </a:r>
            <a:r>
              <a:rPr lang="en-US" dirty="0" smtClean="0"/>
              <a:t>heir </a:t>
            </a:r>
            <a:r>
              <a:rPr lang="en-US" dirty="0"/>
              <a:t>recognition of a problem with </a:t>
            </a:r>
            <a:r>
              <a:rPr lang="en-US" dirty="0" smtClean="0"/>
              <a:t>bullying</a:t>
            </a:r>
            <a:r>
              <a:rPr lang="tr-TR" dirty="0" smtClean="0"/>
              <a:t> </a:t>
            </a:r>
          </a:p>
          <a:p>
            <a:pPr lvl="3"/>
            <a:r>
              <a:rPr lang="tr-TR" dirty="0" smtClean="0"/>
              <a:t>T</a:t>
            </a:r>
            <a:r>
              <a:rPr lang="en-US" dirty="0" smtClean="0"/>
              <a:t>heir </a:t>
            </a:r>
            <a:r>
              <a:rPr lang="en-US" dirty="0"/>
              <a:t>commitment to the program are essential to its effective implementation</a:t>
            </a:r>
            <a:endParaRPr lang="tr-TR" dirty="0" smtClean="0"/>
          </a:p>
          <a:p>
            <a:pPr lvl="2"/>
            <a:endParaRPr lang="tr-TR" sz="9600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097" y="4019824"/>
            <a:ext cx="5572903" cy="2848373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266"/>
            <a:ext cx="8229600" cy="969462"/>
          </a:xfrm>
        </p:spPr>
        <p:txBody>
          <a:bodyPr/>
          <a:lstStyle/>
          <a:p>
            <a:r>
              <a:rPr lang="en-US" dirty="0" smtClean="0"/>
              <a:t>Prevention of violence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79" y="836712"/>
            <a:ext cx="8712968" cy="58326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Youth Violence: Bullying </a:t>
            </a:r>
            <a:r>
              <a:rPr lang="tr-TR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Delinquency</a:t>
            </a:r>
            <a:r>
              <a:rPr lang="tr-TR" dirty="0" smtClean="0"/>
              <a:t> </a:t>
            </a:r>
            <a:r>
              <a:rPr lang="tr-TR" sz="2800" dirty="0" smtClean="0"/>
              <a:t>(cont’d)</a:t>
            </a:r>
          </a:p>
          <a:p>
            <a:pPr lvl="1"/>
            <a:r>
              <a:rPr lang="tr-TR" dirty="0"/>
              <a:t>T</a:t>
            </a:r>
            <a:r>
              <a:rPr lang="tr-TR" dirty="0" smtClean="0"/>
              <a:t>he </a:t>
            </a:r>
            <a:r>
              <a:rPr lang="tr-TR" dirty="0"/>
              <a:t>Fast Track </a:t>
            </a:r>
            <a:r>
              <a:rPr lang="tr-TR" dirty="0" smtClean="0"/>
              <a:t>Project (1990) </a:t>
            </a:r>
          </a:p>
          <a:p>
            <a:pPr lvl="2"/>
            <a:r>
              <a:rPr lang="tr-TR" dirty="0"/>
              <a:t>A multiyear program</a:t>
            </a:r>
            <a:endParaRPr lang="tr-TR" dirty="0" smtClean="0"/>
          </a:p>
          <a:p>
            <a:pPr lvl="2"/>
            <a:r>
              <a:rPr lang="tr-TR" dirty="0" smtClean="0"/>
              <a:t>based on </a:t>
            </a:r>
            <a:r>
              <a:rPr lang="en-US" dirty="0" smtClean="0"/>
              <a:t>available </a:t>
            </a:r>
            <a:r>
              <a:rPr lang="en-US" dirty="0"/>
              <a:t>research on risk and protective factors in the development of conduct </a:t>
            </a:r>
            <a:r>
              <a:rPr lang="en-US" dirty="0" smtClean="0"/>
              <a:t>disorder</a:t>
            </a:r>
            <a:endParaRPr lang="tr-TR" dirty="0" smtClean="0"/>
          </a:p>
          <a:p>
            <a:pPr lvl="1"/>
            <a:r>
              <a:rPr lang="tr-TR" dirty="0" smtClean="0"/>
              <a:t>Program </a:t>
            </a:r>
            <a:r>
              <a:rPr lang="en-US" dirty="0" smtClean="0"/>
              <a:t>was </a:t>
            </a:r>
            <a:r>
              <a:rPr lang="en-US" dirty="0"/>
              <a:t>designed to assess the feasibility of </a:t>
            </a:r>
            <a:endParaRPr lang="tr-TR" dirty="0" smtClean="0"/>
          </a:p>
          <a:p>
            <a:pPr lvl="2"/>
            <a:r>
              <a:rPr lang="en-US" dirty="0" smtClean="0"/>
              <a:t>engaging </a:t>
            </a:r>
            <a:r>
              <a:rPr lang="en-US" dirty="0"/>
              <a:t>community stakeholders in the </a:t>
            </a:r>
            <a:r>
              <a:rPr lang="en-US" dirty="0" smtClean="0"/>
              <a:t>project</a:t>
            </a:r>
            <a:endParaRPr lang="tr-TR" dirty="0" smtClean="0"/>
          </a:p>
          <a:p>
            <a:pPr lvl="2"/>
            <a:r>
              <a:rPr lang="tr-TR" dirty="0" smtClean="0"/>
              <a:t>m</a:t>
            </a:r>
            <a:r>
              <a:rPr lang="en-US" dirty="0" err="1" smtClean="0"/>
              <a:t>aintaining</a:t>
            </a:r>
            <a:r>
              <a:rPr lang="en-US" dirty="0" smtClean="0"/>
              <a:t> </a:t>
            </a:r>
            <a:r>
              <a:rPr lang="en-US" dirty="0"/>
              <a:t>the program’s fidelity while responding to local </a:t>
            </a:r>
            <a:r>
              <a:rPr lang="en-US" dirty="0" smtClean="0"/>
              <a:t>needs</a:t>
            </a:r>
            <a:endParaRPr lang="tr-TR" dirty="0" smtClean="0"/>
          </a:p>
          <a:p>
            <a:pPr lvl="2"/>
            <a:r>
              <a:rPr lang="en-US" dirty="0" smtClean="0"/>
              <a:t>maintaining community</a:t>
            </a:r>
            <a:r>
              <a:rPr lang="tr-TR" dirty="0" smtClean="0"/>
              <a:t> </a:t>
            </a:r>
            <a:r>
              <a:rPr lang="en-US" dirty="0" smtClean="0"/>
              <a:t>engagement </a:t>
            </a:r>
            <a:r>
              <a:rPr lang="en-US" dirty="0"/>
              <a:t>so that the program would be </a:t>
            </a:r>
            <a:r>
              <a:rPr lang="en-US" dirty="0" smtClean="0"/>
              <a:t>sustainable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intervention included a </a:t>
            </a:r>
            <a:r>
              <a:rPr lang="en-US" dirty="0">
                <a:solidFill>
                  <a:srgbClr val="7030A0"/>
                </a:solidFill>
              </a:rPr>
              <a:t>child component </a:t>
            </a:r>
            <a:r>
              <a:rPr lang="en-US" dirty="0"/>
              <a:t>designed to increase academic </a:t>
            </a:r>
            <a:r>
              <a:rPr lang="en-US" dirty="0" smtClean="0"/>
              <a:t>competence,</a:t>
            </a:r>
            <a:r>
              <a:rPr lang="tr-TR" dirty="0" smtClean="0"/>
              <a:t> emotion </a:t>
            </a:r>
            <a:r>
              <a:rPr lang="tr-TR" dirty="0"/>
              <a:t>regulation, and social </a:t>
            </a:r>
            <a:r>
              <a:rPr lang="tr-TR" dirty="0" smtClean="0"/>
              <a:t>skills</a:t>
            </a:r>
          </a:p>
          <a:p>
            <a:pPr lvl="1"/>
            <a:r>
              <a:rPr lang="en-US" dirty="0"/>
              <a:t>Discipline, support of constructive behavior, and monitoring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activities </a:t>
            </a:r>
            <a:r>
              <a:rPr lang="en-US" dirty="0"/>
              <a:t>were targeted in the </a:t>
            </a:r>
            <a:r>
              <a:rPr lang="en-US" dirty="0">
                <a:solidFill>
                  <a:srgbClr val="7030A0"/>
                </a:solidFill>
              </a:rPr>
              <a:t>parent component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/>
              <a:t>Group discussions were followed up </a:t>
            </a:r>
            <a:r>
              <a:rPr lang="en-US" dirty="0" smtClean="0"/>
              <a:t>by</a:t>
            </a:r>
            <a:endParaRPr lang="tr-TR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home </a:t>
            </a:r>
            <a:r>
              <a:rPr lang="en-US" dirty="0" smtClean="0"/>
              <a:t>visits</a:t>
            </a:r>
            <a:endParaRPr lang="tr-TR" dirty="0" smtClean="0"/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7030A0"/>
                </a:solidFill>
              </a:rPr>
              <a:t>classroom component </a:t>
            </a:r>
            <a:r>
              <a:rPr lang="en-US" dirty="0"/>
              <a:t>involved a </a:t>
            </a:r>
            <a:r>
              <a:rPr lang="en-US" dirty="0" smtClean="0"/>
              <a:t>curriculum</a:t>
            </a:r>
            <a:endParaRPr lang="tr-TR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dirty="0"/>
              <a:t>designed to promote self-control, </a:t>
            </a:r>
            <a:r>
              <a:rPr lang="en-US" dirty="0" smtClean="0"/>
              <a:t>emotional</a:t>
            </a:r>
            <a:r>
              <a:rPr lang="tr-TR" dirty="0" smtClean="0"/>
              <a:t> </a:t>
            </a:r>
          </a:p>
          <a:p>
            <a:pPr marL="457200" lvl="1" indent="0">
              <a:buNone/>
            </a:pPr>
            <a:r>
              <a:rPr lang="tr-TR" dirty="0"/>
              <a:t> </a:t>
            </a:r>
            <a:r>
              <a:rPr lang="en-US" dirty="0" smtClean="0"/>
              <a:t>awareness</a:t>
            </a:r>
            <a:r>
              <a:rPr lang="en-US" dirty="0"/>
              <a:t>, and social problem solving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i="1" dirty="0" smtClean="0"/>
              <a:t>37</a:t>
            </a:r>
            <a:r>
              <a:rPr lang="en-US" i="1" dirty="0"/>
              <a:t>% less likely to have </a:t>
            </a:r>
            <a:r>
              <a:rPr lang="en-US" i="1" dirty="0" smtClean="0"/>
              <a:t>serious</a:t>
            </a:r>
            <a:r>
              <a:rPr lang="tr-TR" i="1" dirty="0" smtClean="0"/>
              <a:t> </a:t>
            </a:r>
            <a:r>
              <a:rPr lang="en-US" i="1" dirty="0" smtClean="0"/>
              <a:t>problems </a:t>
            </a:r>
            <a:r>
              <a:rPr lang="en-US" i="1" dirty="0"/>
              <a:t>than </a:t>
            </a:r>
            <a:endParaRPr lang="tr-TR" i="1" dirty="0" smtClean="0"/>
          </a:p>
          <a:p>
            <a:pPr marL="457200" lvl="1" indent="0">
              <a:buNone/>
            </a:pPr>
            <a:r>
              <a:rPr lang="en-US" i="1" dirty="0" smtClean="0"/>
              <a:t>were children </a:t>
            </a:r>
            <a:r>
              <a:rPr lang="en-US" i="1" dirty="0"/>
              <a:t>in the control group</a:t>
            </a:r>
            <a:endParaRPr lang="tr-TR" sz="9600" i="1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19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7290"/>
            <a:ext cx="8229600" cy="969462"/>
          </a:xfrm>
        </p:spPr>
        <p:txBody>
          <a:bodyPr/>
          <a:lstStyle/>
          <a:p>
            <a:r>
              <a:rPr lang="en-US" dirty="0" smtClean="0"/>
              <a:t>Prevention of violence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r>
              <a:rPr lang="en-US" dirty="0" smtClean="0"/>
              <a:t>Youth Violence: Bullying </a:t>
            </a:r>
            <a:r>
              <a:rPr lang="tr-TR" dirty="0" smtClean="0"/>
              <a:t>&amp;</a:t>
            </a:r>
            <a:r>
              <a:rPr lang="en-US" dirty="0" smtClean="0"/>
              <a:t> </a:t>
            </a:r>
            <a:r>
              <a:rPr lang="en-US" dirty="0" smtClean="0"/>
              <a:t>Delinquency</a:t>
            </a:r>
            <a:r>
              <a:rPr lang="tr-TR" dirty="0" smtClean="0"/>
              <a:t> </a:t>
            </a:r>
            <a:r>
              <a:rPr lang="tr-TR" sz="2800" dirty="0" smtClean="0"/>
              <a:t>(cont’d)</a:t>
            </a:r>
          </a:p>
          <a:p>
            <a:pPr lvl="1"/>
            <a:r>
              <a:rPr lang="en-US" dirty="0"/>
              <a:t>Although the total elimination of disorders or illnesses would be ideal, prevention </a:t>
            </a:r>
            <a:r>
              <a:rPr lang="en-US" dirty="0" smtClean="0"/>
              <a:t>programs</a:t>
            </a:r>
            <a:r>
              <a:rPr lang="tr-TR" dirty="0" smtClean="0"/>
              <a:t> </a:t>
            </a:r>
            <a:r>
              <a:rPr lang="en-US" dirty="0" smtClean="0"/>
              <a:t>usually </a:t>
            </a:r>
            <a:r>
              <a:rPr lang="en-US" dirty="0"/>
              <a:t>have a more realistic goal of reducing the incidence of disorders</a:t>
            </a:r>
            <a:r>
              <a:rPr lang="en-US" dirty="0" smtClean="0"/>
              <a:t>.</a:t>
            </a:r>
            <a:endParaRPr lang="tr-TR" dirty="0" smtClean="0"/>
          </a:p>
          <a:p>
            <a:pPr lvl="2"/>
            <a:r>
              <a:rPr lang="en-US" dirty="0"/>
              <a:t>37% less likely to have </a:t>
            </a:r>
            <a:r>
              <a:rPr lang="en-US" dirty="0" smtClean="0"/>
              <a:t>serious</a:t>
            </a:r>
            <a:r>
              <a:rPr lang="tr-TR" dirty="0" smtClean="0"/>
              <a:t> </a:t>
            </a:r>
            <a:r>
              <a:rPr lang="en-US" dirty="0" smtClean="0"/>
              <a:t>problems </a:t>
            </a:r>
            <a:r>
              <a:rPr lang="en-US" dirty="0"/>
              <a:t>than were children in the control </a:t>
            </a:r>
            <a:r>
              <a:rPr lang="en-US" dirty="0" smtClean="0"/>
              <a:t>group</a:t>
            </a:r>
            <a:r>
              <a:rPr lang="tr-TR" dirty="0" smtClean="0"/>
              <a:t> </a:t>
            </a:r>
          </a:p>
          <a:p>
            <a:pPr lvl="2"/>
            <a:r>
              <a:rPr lang="tr-TR" dirty="0"/>
              <a:t>H</a:t>
            </a:r>
            <a:r>
              <a:rPr lang="en-US" dirty="0" err="1" smtClean="0"/>
              <a:t>igh</a:t>
            </a:r>
            <a:r>
              <a:rPr lang="en-US" dirty="0" smtClean="0"/>
              <a:t>-risk </a:t>
            </a:r>
            <a:r>
              <a:rPr lang="en-US" dirty="0"/>
              <a:t>children who participated in the program had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better social competence,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fewer</a:t>
            </a:r>
            <a:r>
              <a:rPr lang="tr-TR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problems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social cognition, less involvement with deviant peers, and fewer conduct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problems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did high-risk children who did not participate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62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Prevention of internalizing disorders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person with internalizing problems may suffer quietly </a:t>
            </a:r>
            <a:r>
              <a:rPr lang="en-US" dirty="0" smtClean="0"/>
              <a:t>on</a:t>
            </a:r>
            <a:r>
              <a:rPr lang="tr-TR" dirty="0" smtClean="0"/>
              <a:t> his or her own without coming to anyone’s attention.</a:t>
            </a:r>
          </a:p>
          <a:p>
            <a:pPr lvl="1"/>
            <a:r>
              <a:rPr lang="tr-TR" dirty="0" smtClean="0"/>
              <a:t>Anxiety</a:t>
            </a:r>
          </a:p>
          <a:p>
            <a:pPr lvl="2"/>
            <a:r>
              <a:rPr lang="en-US" dirty="0"/>
              <a:t>Risk factors for the development of </a:t>
            </a:r>
            <a:r>
              <a:rPr lang="en-US" dirty="0" smtClean="0"/>
              <a:t>anxiety</a:t>
            </a:r>
            <a:endParaRPr lang="tr-TR" dirty="0" smtClean="0"/>
          </a:p>
          <a:p>
            <a:pPr lvl="3"/>
            <a:r>
              <a:rPr lang="tr-TR" dirty="0" smtClean="0"/>
              <a:t>I</a:t>
            </a:r>
            <a:r>
              <a:rPr lang="en-US" dirty="0" err="1" smtClean="0"/>
              <a:t>nhibited</a:t>
            </a:r>
            <a:r>
              <a:rPr lang="en-US" dirty="0" smtClean="0"/>
              <a:t> </a:t>
            </a:r>
            <a:r>
              <a:rPr lang="en-US" dirty="0"/>
              <a:t>temperament</a:t>
            </a:r>
          </a:p>
          <a:p>
            <a:pPr lvl="3"/>
            <a:r>
              <a:rPr lang="tr-TR" dirty="0"/>
              <a:t>A</a:t>
            </a:r>
            <a:r>
              <a:rPr lang="en-US" dirty="0" err="1" smtClean="0"/>
              <a:t>voidant</a:t>
            </a:r>
            <a:r>
              <a:rPr lang="en-US" dirty="0" smtClean="0"/>
              <a:t> </a:t>
            </a:r>
            <a:r>
              <a:rPr lang="en-US" dirty="0"/>
              <a:t>coping </a:t>
            </a:r>
            <a:r>
              <a:rPr lang="en-US" dirty="0" smtClean="0"/>
              <a:t>style</a:t>
            </a:r>
            <a:endParaRPr lang="tr-TR" dirty="0" smtClean="0"/>
          </a:p>
          <a:p>
            <a:pPr lvl="3"/>
            <a:r>
              <a:rPr lang="tr-TR" dirty="0" smtClean="0"/>
              <a:t>O</a:t>
            </a:r>
            <a:r>
              <a:rPr lang="en-US" dirty="0" err="1" smtClean="0"/>
              <a:t>verprotective</a:t>
            </a:r>
            <a:r>
              <a:rPr lang="en-US" dirty="0" smtClean="0"/>
              <a:t> </a:t>
            </a:r>
            <a:r>
              <a:rPr lang="en-US" dirty="0"/>
              <a:t>parenting </a:t>
            </a:r>
            <a:r>
              <a:rPr lang="en-US" dirty="0" smtClean="0"/>
              <a:t>practices</a:t>
            </a:r>
            <a:endParaRPr lang="tr-TR" dirty="0" smtClean="0"/>
          </a:p>
          <a:p>
            <a:pPr lvl="3"/>
            <a:r>
              <a:rPr lang="tr-TR" dirty="0" smtClean="0"/>
              <a:t>P</a:t>
            </a:r>
            <a:r>
              <a:rPr lang="en-US" dirty="0" err="1" smtClean="0"/>
              <a:t>arental</a:t>
            </a:r>
            <a:r>
              <a:rPr lang="en-US" dirty="0" smtClean="0"/>
              <a:t> anxiety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78157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Prevention of internalizing disorders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925144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Paula </a:t>
            </a:r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Barrett </a:t>
            </a:r>
            <a:r>
              <a:rPr lang="tr-TR" dirty="0" smtClean="0"/>
              <a:t>developed </a:t>
            </a:r>
            <a:r>
              <a:rPr lang="tr-TR" dirty="0"/>
              <a:t>a </a:t>
            </a:r>
            <a:r>
              <a:rPr lang="tr-TR" dirty="0" smtClean="0"/>
              <a:t>prevention </a:t>
            </a:r>
            <a:r>
              <a:rPr lang="en-US" dirty="0" smtClean="0"/>
              <a:t>program </a:t>
            </a:r>
            <a:r>
              <a:rPr lang="en-US" dirty="0"/>
              <a:t>that was adapted from an effective treatment program for children with anxiety </a:t>
            </a:r>
            <a:r>
              <a:rPr lang="en-US" dirty="0" smtClean="0"/>
              <a:t>disorders</a:t>
            </a:r>
            <a:endParaRPr lang="tr-TR" dirty="0" smtClean="0"/>
          </a:p>
          <a:p>
            <a:pPr lvl="1"/>
            <a:r>
              <a:rPr lang="tr-TR" dirty="0"/>
              <a:t>S</a:t>
            </a:r>
            <a:r>
              <a:rPr lang="en-US" dirty="0" err="1" smtClean="0"/>
              <a:t>chool</a:t>
            </a:r>
            <a:r>
              <a:rPr lang="tr-TR" dirty="0" smtClean="0"/>
              <a:t> </a:t>
            </a:r>
            <a:r>
              <a:rPr lang="en-US" dirty="0" smtClean="0"/>
              <a:t>children </a:t>
            </a:r>
            <a:r>
              <a:rPr lang="en-US" dirty="0"/>
              <a:t>were screened to identify those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mild </a:t>
            </a:r>
            <a:r>
              <a:rPr lang="en-US" dirty="0"/>
              <a:t>to moderate anxiety problems </a:t>
            </a:r>
            <a:r>
              <a:rPr lang="en-US" dirty="0" smtClean="0"/>
              <a:t>who </a:t>
            </a:r>
            <a:r>
              <a:rPr lang="en-US" dirty="0"/>
              <a:t>were randomly assigned to an intervention group </a:t>
            </a:r>
            <a:r>
              <a:rPr lang="en-US" dirty="0" smtClean="0"/>
              <a:t>or</a:t>
            </a:r>
            <a:r>
              <a:rPr lang="tr-TR" dirty="0" smtClean="0"/>
              <a:t> to </a:t>
            </a:r>
            <a:r>
              <a:rPr lang="tr-TR" dirty="0"/>
              <a:t>a monitoring group</a:t>
            </a:r>
            <a:r>
              <a:rPr lang="tr-TR" dirty="0" smtClean="0"/>
              <a:t>.</a:t>
            </a:r>
          </a:p>
          <a:p>
            <a:pPr lvl="1"/>
            <a:r>
              <a:rPr lang="en-US" dirty="0"/>
              <a:t>the Coping Koala program </a:t>
            </a:r>
            <a:endParaRPr lang="tr-TR" dirty="0" smtClean="0"/>
          </a:p>
          <a:p>
            <a:pPr lvl="2"/>
            <a:r>
              <a:rPr lang="en-US" dirty="0" smtClean="0"/>
              <a:t>10 sessions</a:t>
            </a:r>
            <a:r>
              <a:rPr lang="tr-TR" dirty="0" smtClean="0"/>
              <a:t> w/ children </a:t>
            </a:r>
          </a:p>
          <a:p>
            <a:pPr lvl="2"/>
            <a:r>
              <a:rPr lang="tr-TR" dirty="0" smtClean="0"/>
              <a:t>3 sessions w/ parents</a:t>
            </a:r>
          </a:p>
          <a:p>
            <a:pPr lvl="2"/>
            <a:r>
              <a:rPr lang="tr-TR" dirty="0"/>
              <a:t>followed by </a:t>
            </a:r>
            <a:r>
              <a:rPr lang="tr-TR" dirty="0" smtClean="0"/>
              <a:t>booster sessions</a:t>
            </a:r>
            <a:endParaRPr lang="tr-TR" dirty="0"/>
          </a:p>
          <a:p>
            <a:r>
              <a:rPr lang="en-US" dirty="0" smtClean="0"/>
              <a:t>At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12-month follow-up</a:t>
            </a:r>
            <a:r>
              <a:rPr lang="en-US" dirty="0"/>
              <a:t>, differences between the intervention group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comparison </a:t>
            </a:r>
            <a:r>
              <a:rPr lang="en-US" dirty="0"/>
              <a:t>group had </a:t>
            </a:r>
            <a:r>
              <a:rPr lang="en-US" dirty="0" smtClean="0"/>
              <a:t>diminished</a:t>
            </a:r>
            <a:endParaRPr lang="tr-TR" dirty="0" smtClean="0"/>
          </a:p>
          <a:p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24-month follow-up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39%</a:t>
            </a:r>
            <a:r>
              <a:rPr lang="en-US" dirty="0"/>
              <a:t> of children in the </a:t>
            </a:r>
            <a:r>
              <a:rPr lang="en-US" dirty="0" smtClean="0"/>
              <a:t>untreated</a:t>
            </a:r>
            <a:r>
              <a:rPr lang="tr-TR" dirty="0" smtClean="0"/>
              <a:t> </a:t>
            </a:r>
            <a:r>
              <a:rPr lang="en-US" dirty="0" smtClean="0"/>
              <a:t>group </a:t>
            </a:r>
            <a:r>
              <a:rPr lang="en-US" dirty="0"/>
              <a:t>met criteria for an anxiety disorder, whereas only 20% of children in the intervention group </a:t>
            </a:r>
            <a:r>
              <a:rPr lang="en-US" dirty="0" smtClean="0"/>
              <a:t>did</a:t>
            </a:r>
            <a:r>
              <a:rPr lang="tr-TR" dirty="0" smtClean="0"/>
              <a:t> so</a:t>
            </a:r>
          </a:p>
          <a:p>
            <a:r>
              <a:rPr lang="tr-TR" dirty="0"/>
              <a:t>P</a:t>
            </a:r>
            <a:r>
              <a:rPr lang="en-US" dirty="0" err="1"/>
              <a:t>articipation</a:t>
            </a:r>
            <a:r>
              <a:rPr lang="en-US" dirty="0"/>
              <a:t> in the program was associated with almost a </a:t>
            </a:r>
            <a:r>
              <a:rPr lang="en-US" i="1" dirty="0"/>
              <a:t>50%</a:t>
            </a:r>
            <a:r>
              <a:rPr lang="tr-TR" i="1" dirty="0"/>
              <a:t> </a:t>
            </a:r>
            <a:r>
              <a:rPr lang="en-US" i="1" dirty="0"/>
              <a:t>reduction in the incidence of anxiety disorders at 2-year follow-up.</a:t>
            </a:r>
            <a:endParaRPr lang="tr-TR" i="1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80253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Prevention of internalizing disorders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Barrett and Turner (2001) adapted the Coping Koala program to a format that could be used in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universal </a:t>
            </a:r>
            <a:r>
              <a:rPr lang="en-US" sz="2400" dirty="0"/>
              <a:t>prevention program delivered by teachers </a:t>
            </a:r>
            <a:endParaRPr lang="tr-TR" sz="2400" dirty="0" smtClean="0"/>
          </a:p>
          <a:p>
            <a:pPr lvl="1">
              <a:lnSpc>
                <a:spcPct val="150000"/>
              </a:lnSpc>
            </a:pPr>
            <a:r>
              <a:rPr lang="tr-TR" sz="2000" dirty="0" smtClean="0"/>
              <a:t>«</a:t>
            </a:r>
            <a:r>
              <a:rPr lang="en-US" sz="2000" dirty="0" smtClean="0"/>
              <a:t>Friends </a:t>
            </a:r>
            <a:r>
              <a:rPr lang="en-US" sz="2000" dirty="0"/>
              <a:t>for Children and Friends for </a:t>
            </a:r>
            <a:r>
              <a:rPr lang="en-US" sz="2000" dirty="0" smtClean="0"/>
              <a:t>Youth</a:t>
            </a:r>
            <a:r>
              <a:rPr lang="tr-TR" sz="2000" dirty="0" smtClean="0"/>
              <a:t>»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Longer-term follow-up evaluations and replications </a:t>
            </a:r>
            <a:r>
              <a:rPr lang="en-US" sz="2400" dirty="0" smtClean="0"/>
              <a:t>in</a:t>
            </a:r>
            <a:r>
              <a:rPr lang="tr-TR" sz="2400" dirty="0" smtClean="0"/>
              <a:t> </a:t>
            </a:r>
            <a:r>
              <a:rPr lang="en-US" sz="2400" dirty="0" smtClean="0"/>
              <a:t>other </a:t>
            </a:r>
            <a:r>
              <a:rPr lang="en-US" sz="2400" dirty="0"/>
              <a:t>cultures are under way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2616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/>
              <a:t>Prevention in general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125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Community psychology, focuses on the reciprocal relations between individuals and the community in which they live</a:t>
            </a:r>
          </a:p>
          <a:p>
            <a:r>
              <a:rPr lang="en-US" dirty="0" smtClean="0"/>
              <a:t>Health psychology</a:t>
            </a:r>
          </a:p>
          <a:p>
            <a:r>
              <a:rPr lang="en-US" dirty="0" smtClean="0"/>
              <a:t>Prevention programs are often delivered by service providers who are not Clinical psychologists</a:t>
            </a:r>
          </a:p>
          <a:p>
            <a:pPr lvl="1"/>
            <a:r>
              <a:rPr lang="en-US" dirty="0" smtClean="0"/>
              <a:t>the role of the clinical psychologist is more likely to be in program development, training, supervision, and evaluation than it is in front-line service provision</a:t>
            </a:r>
          </a:p>
          <a:p>
            <a:r>
              <a:rPr lang="en-US" dirty="0" smtClean="0"/>
              <a:t>Prevention is based on the principle of early intervention</a:t>
            </a:r>
          </a:p>
          <a:p>
            <a:pPr lvl="1"/>
            <a:r>
              <a:rPr lang="tr-TR" dirty="0" smtClean="0"/>
              <a:t>E.g., </a:t>
            </a:r>
          </a:p>
          <a:p>
            <a:pPr lvl="2"/>
            <a:r>
              <a:rPr lang="en-US" dirty="0" smtClean="0"/>
              <a:t>Promote effective parenting</a:t>
            </a:r>
          </a:p>
          <a:p>
            <a:pPr lvl="2"/>
            <a:r>
              <a:rPr lang="en-US" dirty="0" smtClean="0"/>
              <a:t>Prevent various types of violence</a:t>
            </a:r>
          </a:p>
          <a:p>
            <a:pPr lvl="2"/>
            <a:r>
              <a:rPr lang="en-US" dirty="0" smtClean="0"/>
              <a:t>Prevent internalizing disorders </a:t>
            </a:r>
          </a:p>
          <a:p>
            <a:pPr lvl="2"/>
            <a:r>
              <a:rPr lang="en-US" dirty="0" smtClean="0"/>
              <a:t>Prevent substance abuse</a:t>
            </a:r>
          </a:p>
          <a:p>
            <a:pPr lvl="2"/>
            <a:r>
              <a:rPr lang="en-US" dirty="0" smtClean="0"/>
              <a:t>Prevent problems in those exposed to trauma or loss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Prevention of internalizing disorders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9251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Risk factors for the development of </a:t>
            </a:r>
            <a:r>
              <a:rPr lang="en-US" dirty="0" smtClean="0"/>
              <a:t>depression</a:t>
            </a:r>
            <a:endParaRPr lang="tr-TR" dirty="0" smtClean="0"/>
          </a:p>
          <a:p>
            <a:pPr lvl="1"/>
            <a:r>
              <a:rPr lang="tr-TR" dirty="0"/>
              <a:t>I</a:t>
            </a:r>
            <a:r>
              <a:rPr lang="en-US" dirty="0" err="1" smtClean="0"/>
              <a:t>nterpersonal</a:t>
            </a:r>
            <a:r>
              <a:rPr lang="tr-TR" dirty="0" smtClean="0"/>
              <a:t> </a:t>
            </a:r>
            <a:r>
              <a:rPr lang="en-US" dirty="0" smtClean="0"/>
              <a:t>skills deficits</a:t>
            </a:r>
            <a:endParaRPr lang="tr-TR" dirty="0" smtClean="0"/>
          </a:p>
          <a:p>
            <a:pPr lvl="1"/>
            <a:r>
              <a:rPr lang="tr-TR" dirty="0" smtClean="0"/>
              <a:t>C</a:t>
            </a:r>
            <a:r>
              <a:rPr lang="en-US" dirty="0" err="1" smtClean="0"/>
              <a:t>ognitive</a:t>
            </a:r>
            <a:r>
              <a:rPr lang="en-US" dirty="0" smtClean="0"/>
              <a:t> errors</a:t>
            </a:r>
            <a:endParaRPr lang="tr-TR" dirty="0" smtClean="0"/>
          </a:p>
          <a:p>
            <a:pPr lvl="1"/>
            <a:r>
              <a:rPr lang="tr-TR" dirty="0" smtClean="0"/>
              <a:t>P</a:t>
            </a:r>
            <a:r>
              <a:rPr lang="en-US" dirty="0" err="1" smtClean="0"/>
              <a:t>arental</a:t>
            </a:r>
            <a:r>
              <a:rPr lang="en-US" dirty="0" smtClean="0"/>
              <a:t> depression</a:t>
            </a:r>
            <a:endParaRPr lang="tr-TR" dirty="0" smtClean="0"/>
          </a:p>
          <a:p>
            <a:pPr lvl="1"/>
            <a:r>
              <a:rPr lang="tr-TR" dirty="0" smtClean="0"/>
              <a:t>M</a:t>
            </a:r>
            <a:r>
              <a:rPr lang="en-US" dirty="0" err="1" smtClean="0"/>
              <a:t>arital</a:t>
            </a:r>
            <a:r>
              <a:rPr lang="en-US" dirty="0" smtClean="0"/>
              <a:t> conflict</a:t>
            </a:r>
            <a:endParaRPr lang="tr-TR" dirty="0" smtClean="0"/>
          </a:p>
          <a:p>
            <a:pPr lvl="1"/>
            <a:r>
              <a:rPr lang="tr-TR" dirty="0" smtClean="0"/>
              <a:t>N</a:t>
            </a:r>
            <a:r>
              <a:rPr lang="en-US" dirty="0" err="1" smtClean="0"/>
              <a:t>egative</a:t>
            </a:r>
            <a:r>
              <a:rPr lang="en-US" dirty="0" smtClean="0"/>
              <a:t> </a:t>
            </a:r>
            <a:r>
              <a:rPr lang="en-US" dirty="0"/>
              <a:t>life </a:t>
            </a:r>
            <a:r>
              <a:rPr lang="en-US" dirty="0" smtClean="0"/>
              <a:t>events</a:t>
            </a:r>
            <a:endParaRPr lang="tr-TR" dirty="0" smtClean="0"/>
          </a:p>
          <a:p>
            <a:r>
              <a:rPr lang="en-US" dirty="0"/>
              <a:t>Studies with a greater percentage of female participants had larger effect </a:t>
            </a:r>
            <a:r>
              <a:rPr lang="en-US" dirty="0" smtClean="0"/>
              <a:t>sizes</a:t>
            </a:r>
            <a:endParaRPr lang="tr-TR" dirty="0" smtClean="0"/>
          </a:p>
          <a:p>
            <a:r>
              <a:rPr lang="tr-TR" dirty="0" smtClean="0"/>
              <a:t>For interventions, it is</a:t>
            </a:r>
            <a:r>
              <a:rPr lang="en-US" dirty="0" smtClean="0"/>
              <a:t> recommend</a:t>
            </a:r>
            <a:r>
              <a:rPr lang="tr-TR" dirty="0" smtClean="0"/>
              <a:t>ed </a:t>
            </a:r>
            <a:r>
              <a:rPr lang="en-US" dirty="0" err="1" smtClean="0"/>
              <a:t>includ</a:t>
            </a:r>
            <a:r>
              <a:rPr lang="tr-TR" dirty="0" smtClean="0"/>
              <a:t>ing</a:t>
            </a:r>
            <a:r>
              <a:rPr lang="en-US" dirty="0" smtClean="0"/>
              <a:t> </a:t>
            </a:r>
            <a:r>
              <a:rPr lang="en-US" dirty="0"/>
              <a:t>a focus on at-risk </a:t>
            </a:r>
            <a:r>
              <a:rPr lang="en-US" dirty="0" smtClean="0"/>
              <a:t>groups</a:t>
            </a:r>
            <a:endParaRPr lang="tr-TR" dirty="0" smtClean="0"/>
          </a:p>
          <a:p>
            <a:pPr lvl="1"/>
            <a:r>
              <a:rPr lang="tr-TR" dirty="0"/>
              <a:t>B</a:t>
            </a:r>
            <a:r>
              <a:rPr lang="en-US" dirty="0" err="1" smtClean="0"/>
              <a:t>eing</a:t>
            </a:r>
            <a:r>
              <a:rPr lang="en-US" dirty="0" smtClean="0"/>
              <a:t> </a:t>
            </a:r>
            <a:r>
              <a:rPr lang="en-US" dirty="0"/>
              <a:t>a female </a:t>
            </a:r>
            <a:r>
              <a:rPr lang="en-US" dirty="0" smtClean="0"/>
              <a:t>adolescent</a:t>
            </a:r>
            <a:endParaRPr lang="tr-TR" dirty="0"/>
          </a:p>
          <a:p>
            <a:pPr lvl="1"/>
            <a:r>
              <a:rPr lang="tr-TR" dirty="0"/>
              <a:t>O</a:t>
            </a:r>
            <a:r>
              <a:rPr lang="en-US" dirty="0" err="1" smtClean="0"/>
              <a:t>ffspring</a:t>
            </a:r>
            <a:r>
              <a:rPr lang="en-US" dirty="0" smtClean="0"/>
              <a:t> </a:t>
            </a:r>
            <a:r>
              <a:rPr lang="en-US" dirty="0"/>
              <a:t>of depressed </a:t>
            </a:r>
            <a:r>
              <a:rPr lang="en-US" dirty="0" smtClean="0"/>
              <a:t>parents</a:t>
            </a:r>
            <a:endParaRPr lang="tr-TR" dirty="0" smtClean="0"/>
          </a:p>
          <a:p>
            <a:pPr lvl="1"/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exposed </a:t>
            </a:r>
            <a:r>
              <a:rPr lang="en-US" dirty="0"/>
              <a:t>to family-related stress such as </a:t>
            </a:r>
            <a:r>
              <a:rPr lang="en-US" dirty="0" smtClean="0"/>
              <a:t>divorce</a:t>
            </a:r>
            <a:endParaRPr lang="tr-TR" dirty="0" smtClean="0"/>
          </a:p>
          <a:p>
            <a:pPr lvl="1"/>
            <a:r>
              <a:rPr lang="tr-TR" dirty="0" smtClean="0"/>
              <a:t>B</a:t>
            </a:r>
            <a:r>
              <a:rPr lang="en-US" dirty="0" err="1" smtClean="0"/>
              <a:t>ereavement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130215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Prevention of internalizing disorders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P</a:t>
            </a:r>
            <a:r>
              <a:rPr lang="tr-TR" sz="2400" dirty="0" smtClean="0"/>
              <a:t>reventive </a:t>
            </a:r>
            <a:r>
              <a:rPr lang="tr-TR" sz="2400" dirty="0"/>
              <a:t>interventions reduce </a:t>
            </a:r>
            <a:r>
              <a:rPr lang="tr-TR" sz="2400" dirty="0" smtClean="0"/>
              <a:t>the </a:t>
            </a:r>
            <a:r>
              <a:rPr lang="en-US" sz="2400" dirty="0" smtClean="0"/>
              <a:t>incidence </a:t>
            </a:r>
            <a:r>
              <a:rPr lang="en-US" sz="2400" dirty="0"/>
              <a:t>of depressive disorders by 22</a:t>
            </a:r>
            <a:r>
              <a:rPr lang="en-US" sz="2400" dirty="0" smtClean="0"/>
              <a:t>%.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Programs based on cognitive-behavioral and interpersonal </a:t>
            </a:r>
            <a:r>
              <a:rPr lang="en-US" sz="2400" dirty="0" smtClean="0"/>
              <a:t>principles</a:t>
            </a:r>
            <a:r>
              <a:rPr lang="tr-TR" sz="2400" dirty="0" smtClean="0"/>
              <a:t> are </a:t>
            </a:r>
            <a:r>
              <a:rPr lang="tr-TR" sz="2400" dirty="0"/>
              <a:t>promising </a:t>
            </a:r>
            <a:r>
              <a:rPr lang="tr-TR" sz="2400" dirty="0" smtClean="0"/>
              <a:t>strategies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School-based programs offer an </a:t>
            </a:r>
            <a:r>
              <a:rPr lang="en-US" sz="2400" dirty="0" smtClean="0"/>
              <a:t>appealing</a:t>
            </a:r>
            <a:r>
              <a:rPr lang="tr-TR" sz="2400" dirty="0" smtClean="0"/>
              <a:t> </a:t>
            </a:r>
            <a:r>
              <a:rPr lang="en-US" sz="2400" dirty="0" smtClean="0"/>
              <a:t>avenue </a:t>
            </a:r>
            <a:r>
              <a:rPr lang="en-US" sz="2400" dirty="0"/>
              <a:t>to circumvent </a:t>
            </a:r>
            <a:r>
              <a:rPr lang="en-US" sz="2400" dirty="0" smtClean="0"/>
              <a:t>adolescents </a:t>
            </a:r>
            <a:r>
              <a:rPr lang="en-US" sz="2400" dirty="0"/>
              <a:t>avoidance of the stigma </a:t>
            </a:r>
            <a:r>
              <a:rPr lang="en-US" sz="2400" dirty="0" smtClean="0"/>
              <a:t>of</a:t>
            </a:r>
            <a:r>
              <a:rPr lang="tr-TR" sz="2400" dirty="0" smtClean="0"/>
              <a:t> mental </a:t>
            </a:r>
            <a:r>
              <a:rPr lang="tr-TR" sz="2400" dirty="0"/>
              <a:t>health services.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975290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Prevention of substance abuse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/>
          </a:bodyPr>
          <a:lstStyle/>
          <a:p>
            <a:r>
              <a:rPr lang="tr-TR" sz="2400" dirty="0"/>
              <a:t>Alcohol, tobacco, and </a:t>
            </a:r>
            <a:r>
              <a:rPr lang="tr-TR" sz="2400" dirty="0" smtClean="0"/>
              <a:t>drug </a:t>
            </a:r>
            <a:r>
              <a:rPr lang="en-US" sz="2400" dirty="0" smtClean="0"/>
              <a:t>use </a:t>
            </a:r>
            <a:r>
              <a:rPr lang="en-US" sz="2400" dirty="0"/>
              <a:t>during pregnancy are associated with a host of deleterious </a:t>
            </a:r>
            <a:r>
              <a:rPr lang="en-US" sz="2400" dirty="0" smtClean="0"/>
              <a:t>consequences</a:t>
            </a:r>
            <a:endParaRPr lang="tr-TR" sz="2400" dirty="0" smtClean="0"/>
          </a:p>
          <a:p>
            <a:pPr lvl="1"/>
            <a:r>
              <a:rPr lang="tr-TR" sz="2000" dirty="0" smtClean="0"/>
              <a:t>P</a:t>
            </a:r>
            <a:r>
              <a:rPr lang="en-US" sz="2000" dirty="0" err="1" smtClean="0"/>
              <a:t>remature</a:t>
            </a:r>
            <a:r>
              <a:rPr lang="en-US" sz="2000" dirty="0" smtClean="0"/>
              <a:t> delivery</a:t>
            </a:r>
            <a:endParaRPr lang="tr-TR" sz="2000" dirty="0" smtClean="0"/>
          </a:p>
          <a:p>
            <a:pPr lvl="1"/>
            <a:r>
              <a:rPr lang="tr-TR" sz="2000" dirty="0" smtClean="0"/>
              <a:t>L</a:t>
            </a:r>
            <a:r>
              <a:rPr lang="en-US" sz="2000" dirty="0" smtClean="0"/>
              <a:t>ow </a:t>
            </a:r>
            <a:r>
              <a:rPr lang="en-US" sz="2000" dirty="0"/>
              <a:t>birth </a:t>
            </a:r>
            <a:r>
              <a:rPr lang="en-US" sz="2000" dirty="0" smtClean="0"/>
              <a:t>weight</a:t>
            </a:r>
            <a:endParaRPr lang="tr-TR" sz="2000" dirty="0" smtClean="0"/>
          </a:p>
          <a:p>
            <a:pPr lvl="1"/>
            <a:r>
              <a:rPr lang="tr-TR" sz="2000" dirty="0" smtClean="0"/>
              <a:t>P</a:t>
            </a:r>
            <a:r>
              <a:rPr lang="en-US" sz="2000" dirty="0" err="1" smtClean="0"/>
              <a:t>erinatal</a:t>
            </a:r>
            <a:r>
              <a:rPr lang="en-US" sz="2000" dirty="0" smtClean="0"/>
              <a:t> mortality</a:t>
            </a:r>
            <a:endParaRPr lang="tr-TR" sz="2000" dirty="0" smtClean="0"/>
          </a:p>
          <a:p>
            <a:pPr lvl="1"/>
            <a:r>
              <a:rPr lang="tr-TR" sz="2000" dirty="0" smtClean="0"/>
              <a:t>L</a:t>
            </a:r>
            <a:r>
              <a:rPr lang="en-US" sz="2000" dirty="0" err="1" smtClean="0"/>
              <a:t>ong</a:t>
            </a:r>
            <a:r>
              <a:rPr lang="en-US" sz="2000" dirty="0" smtClean="0"/>
              <a:t>-term </a:t>
            </a:r>
            <a:r>
              <a:rPr lang="en-US" sz="2000" dirty="0"/>
              <a:t>neurological and cognitive-emotional </a:t>
            </a:r>
            <a:r>
              <a:rPr lang="en-US" sz="2000" dirty="0" smtClean="0"/>
              <a:t>problems</a:t>
            </a:r>
            <a:endParaRPr lang="tr-TR" sz="2000" dirty="0" smtClean="0"/>
          </a:p>
          <a:p>
            <a:r>
              <a:rPr lang="tr-TR" sz="2400" dirty="0"/>
              <a:t>T</a:t>
            </a:r>
            <a:r>
              <a:rPr lang="en-US" sz="2400" dirty="0" err="1" smtClean="0"/>
              <a:t>obacco</a:t>
            </a:r>
            <a:r>
              <a:rPr lang="en-US" sz="2400" dirty="0" smtClean="0"/>
              <a:t> </a:t>
            </a:r>
            <a:r>
              <a:rPr lang="en-US" sz="2400" dirty="0"/>
              <a:t>is responsible </a:t>
            </a:r>
            <a:r>
              <a:rPr lang="en-US" sz="2400" dirty="0" smtClean="0"/>
              <a:t>for</a:t>
            </a:r>
            <a:r>
              <a:rPr lang="tr-TR" sz="2400" dirty="0" smtClean="0"/>
              <a:t> </a:t>
            </a:r>
            <a:r>
              <a:rPr lang="en-US" sz="2400" dirty="0" smtClean="0"/>
              <a:t>4.1%</a:t>
            </a:r>
            <a:r>
              <a:rPr lang="tr-TR" sz="2400" dirty="0" smtClean="0"/>
              <a:t> &amp; </a:t>
            </a:r>
            <a:r>
              <a:rPr lang="en-US" sz="2400" dirty="0" smtClean="0"/>
              <a:t>alcohol</a:t>
            </a:r>
            <a:r>
              <a:rPr lang="tr-TR" sz="2400" dirty="0" smtClean="0"/>
              <a:t> is for </a:t>
            </a:r>
            <a:r>
              <a:rPr lang="en-US" sz="2400" dirty="0"/>
              <a:t>4.0</a:t>
            </a:r>
            <a:r>
              <a:rPr lang="en-US" sz="2400" dirty="0" smtClean="0"/>
              <a:t>% </a:t>
            </a:r>
            <a:r>
              <a:rPr lang="en-US" sz="2400" dirty="0"/>
              <a:t>of the total </a:t>
            </a:r>
            <a:r>
              <a:rPr lang="en-US" sz="2400" dirty="0" smtClean="0"/>
              <a:t>global</a:t>
            </a:r>
            <a:r>
              <a:rPr lang="tr-TR" sz="2400" dirty="0" smtClean="0"/>
              <a:t> </a:t>
            </a:r>
            <a:r>
              <a:rPr lang="en-US" sz="2400" dirty="0" smtClean="0"/>
              <a:t>economic costs</a:t>
            </a:r>
            <a:r>
              <a:rPr lang="tr-TR" sz="2400" dirty="0" smtClean="0"/>
              <a:t> </a:t>
            </a:r>
            <a:r>
              <a:rPr lang="en-US" sz="2400" dirty="0" smtClean="0"/>
              <a:t>due </a:t>
            </a:r>
            <a:r>
              <a:rPr lang="en-US" sz="2400" dirty="0"/>
              <a:t>to </a:t>
            </a:r>
            <a:r>
              <a:rPr lang="en-US" sz="2400" dirty="0" smtClean="0"/>
              <a:t>disability</a:t>
            </a:r>
            <a:r>
              <a:rPr lang="tr-TR" sz="2400" dirty="0" smtClean="0"/>
              <a:t> </a:t>
            </a:r>
          </a:p>
          <a:p>
            <a:pPr marL="0" indent="0" algn="r">
              <a:buNone/>
            </a:pPr>
            <a:r>
              <a:rPr lang="tr-TR" sz="1800" dirty="0" smtClean="0"/>
              <a:t>(</a:t>
            </a:r>
            <a:r>
              <a:rPr lang="en-US" sz="1800" dirty="0" smtClean="0"/>
              <a:t>World </a:t>
            </a:r>
            <a:r>
              <a:rPr lang="en-US" sz="1800" dirty="0"/>
              <a:t>Health </a:t>
            </a:r>
            <a:r>
              <a:rPr lang="en-US" sz="1800" dirty="0" smtClean="0"/>
              <a:t>Organization,</a:t>
            </a:r>
            <a:r>
              <a:rPr lang="tr-TR" sz="1800" dirty="0" smtClean="0"/>
              <a:t> 2004)</a:t>
            </a:r>
          </a:p>
          <a:p>
            <a:r>
              <a:rPr lang="en-US" sz="2400" dirty="0"/>
              <a:t>Substance abuse is a leading cause of adolescent morbidity and mortality due to its links </a:t>
            </a:r>
            <a:r>
              <a:rPr lang="en-US" sz="2400" dirty="0" smtClean="0"/>
              <a:t>with</a:t>
            </a:r>
            <a:r>
              <a:rPr lang="tr-TR" sz="2400" dirty="0" smtClean="0"/>
              <a:t> </a:t>
            </a:r>
            <a:r>
              <a:rPr lang="en-US" sz="2400" dirty="0" smtClean="0"/>
              <a:t>motor </a:t>
            </a:r>
            <a:r>
              <a:rPr lang="en-US" sz="2400" dirty="0"/>
              <a:t>vehicle accidents and with sexual behavior leading to unplanned pregnancies and HIV infection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222590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Prevention of substance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Individual-level </a:t>
            </a:r>
            <a:r>
              <a:rPr lang="en-US" dirty="0" smtClean="0"/>
              <a:t>risks</a:t>
            </a:r>
            <a:endParaRPr lang="tr-TR" dirty="0" smtClean="0"/>
          </a:p>
          <a:p>
            <a:pPr lvl="1"/>
            <a:r>
              <a:rPr lang="tr-TR" dirty="0" smtClean="0"/>
              <a:t>T</a:t>
            </a:r>
            <a:r>
              <a:rPr lang="en-US" dirty="0" err="1" smtClean="0"/>
              <a:t>emperamental</a:t>
            </a:r>
            <a:r>
              <a:rPr lang="en-US" dirty="0" smtClean="0"/>
              <a:t> factors</a:t>
            </a:r>
            <a:endParaRPr lang="tr-TR" dirty="0" smtClean="0"/>
          </a:p>
          <a:p>
            <a:pPr lvl="1"/>
            <a:r>
              <a:rPr lang="tr-TR" dirty="0" smtClean="0"/>
              <a:t>C</a:t>
            </a:r>
            <a:r>
              <a:rPr lang="en-US" dirty="0" err="1" smtClean="0"/>
              <a:t>oping</a:t>
            </a:r>
            <a:r>
              <a:rPr lang="en-US" dirty="0" smtClean="0"/>
              <a:t> skills</a:t>
            </a:r>
            <a:endParaRPr lang="tr-TR" dirty="0" smtClean="0"/>
          </a:p>
          <a:p>
            <a:pPr lvl="1"/>
            <a:r>
              <a:rPr lang="tr-TR" dirty="0" smtClean="0"/>
              <a:t>P</a:t>
            </a:r>
            <a:r>
              <a:rPr lang="en-US" dirty="0" err="1" smtClean="0"/>
              <a:t>sychopathology</a:t>
            </a:r>
            <a:endParaRPr lang="en-US" dirty="0"/>
          </a:p>
          <a:p>
            <a:pPr lvl="1"/>
            <a:r>
              <a:rPr lang="tr-TR" dirty="0" smtClean="0"/>
              <a:t>E</a:t>
            </a:r>
            <a:r>
              <a:rPr lang="en-US" dirty="0" err="1" smtClean="0"/>
              <a:t>xposure</a:t>
            </a:r>
            <a:r>
              <a:rPr lang="en-US" dirty="0" smtClean="0"/>
              <a:t> </a:t>
            </a:r>
            <a:r>
              <a:rPr lang="en-US" dirty="0"/>
              <a:t>to negative life </a:t>
            </a:r>
            <a:r>
              <a:rPr lang="en-US" dirty="0" smtClean="0"/>
              <a:t>events</a:t>
            </a:r>
            <a:endParaRPr lang="tr-TR" dirty="0" smtClean="0"/>
          </a:p>
          <a:p>
            <a:r>
              <a:rPr lang="tr-TR" dirty="0" smtClean="0"/>
              <a:t>2</a:t>
            </a:r>
            <a:r>
              <a:rPr lang="en-US" dirty="0" smtClean="0"/>
              <a:t> </a:t>
            </a:r>
            <a:r>
              <a:rPr lang="en-US" dirty="0"/>
              <a:t>types of </a:t>
            </a:r>
            <a:r>
              <a:rPr lang="en-US" dirty="0" smtClean="0"/>
              <a:t>programs</a:t>
            </a:r>
            <a:r>
              <a:rPr lang="tr-TR" dirty="0" smtClean="0"/>
              <a:t> in general</a:t>
            </a:r>
          </a:p>
          <a:p>
            <a:pPr lvl="1"/>
            <a:r>
              <a:rPr lang="tr-TR" dirty="0" smtClean="0"/>
              <a:t>I</a:t>
            </a:r>
            <a:r>
              <a:rPr lang="en-US" dirty="0" err="1" smtClean="0"/>
              <a:t>nteractive</a:t>
            </a:r>
            <a:endParaRPr lang="tr-TR" dirty="0" smtClean="0"/>
          </a:p>
          <a:p>
            <a:pPr lvl="2"/>
            <a:r>
              <a:rPr lang="en-US" dirty="0"/>
              <a:t>foster the development of interpersonal </a:t>
            </a:r>
            <a:r>
              <a:rPr lang="en-US" dirty="0" smtClean="0"/>
              <a:t>skills</a:t>
            </a:r>
            <a:endParaRPr lang="tr-TR" dirty="0" smtClean="0"/>
          </a:p>
          <a:p>
            <a:pPr lvl="2"/>
            <a:r>
              <a:rPr lang="tr-TR" dirty="0" smtClean="0"/>
              <a:t>Yielded more effect size</a:t>
            </a:r>
          </a:p>
          <a:p>
            <a:pPr lvl="1"/>
            <a:r>
              <a:rPr lang="tr-TR" dirty="0" smtClean="0"/>
              <a:t>N</a:t>
            </a:r>
            <a:r>
              <a:rPr lang="en-US" dirty="0" err="1" smtClean="0"/>
              <a:t>oninteractive</a:t>
            </a:r>
            <a:endParaRPr lang="tr-TR" dirty="0" smtClean="0"/>
          </a:p>
          <a:p>
            <a:pPr lvl="2"/>
            <a:r>
              <a:rPr lang="en-US" dirty="0" smtClean="0"/>
              <a:t>lecture-based</a:t>
            </a:r>
            <a:endParaRPr lang="tr-TR" dirty="0" smtClean="0"/>
          </a:p>
          <a:p>
            <a:r>
              <a:rPr lang="tr-TR" dirty="0" smtClean="0"/>
              <a:t>E</a:t>
            </a:r>
            <a:r>
              <a:rPr lang="en-US" dirty="0" err="1" smtClean="0"/>
              <a:t>fficacy</a:t>
            </a:r>
            <a:r>
              <a:rPr lang="tr-TR" dirty="0" smtClean="0"/>
              <a:t> </a:t>
            </a:r>
            <a:r>
              <a:rPr lang="en-US" dirty="0" smtClean="0"/>
              <a:t>was </a:t>
            </a:r>
            <a:r>
              <a:rPr lang="en-US" dirty="0"/>
              <a:t>associated with active parental </a:t>
            </a:r>
            <a:r>
              <a:rPr lang="en-US" dirty="0" smtClean="0"/>
              <a:t>involvement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developing social competence and </a:t>
            </a:r>
            <a:r>
              <a:rPr lang="en-US" dirty="0" smtClean="0"/>
              <a:t>self-regulation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42394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mtClean="0"/>
              <a:t>Son ...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312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prevention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Commission on Chronic Illness (1957) identified 3 different types of intervention with respect to illness: </a:t>
            </a:r>
          </a:p>
          <a:p>
            <a:pPr lvl="1"/>
            <a:r>
              <a:rPr lang="en-US" sz="2400" b="1" dirty="0" smtClean="0">
                <a:solidFill>
                  <a:srgbClr val="7030A0"/>
                </a:solidFill>
              </a:rPr>
              <a:t>Primary</a:t>
            </a:r>
          </a:p>
          <a:p>
            <a:pPr lvl="2"/>
            <a:r>
              <a:rPr lang="en-US" sz="2000" dirty="0" smtClean="0"/>
              <a:t>Primary intervention occurs before a disorder has developed and is designed to prevent the development of the disorder.</a:t>
            </a:r>
          </a:p>
          <a:p>
            <a:pPr lvl="1"/>
            <a:r>
              <a:rPr lang="en-US" sz="2400" dirty="0" smtClean="0"/>
              <a:t>Secondary</a:t>
            </a:r>
          </a:p>
          <a:p>
            <a:pPr lvl="2"/>
            <a:r>
              <a:rPr lang="en-US" sz="2000" dirty="0" smtClean="0"/>
              <a:t>When a disorder is evident; we usually refer to this type of intervention as treatment.</a:t>
            </a:r>
          </a:p>
          <a:p>
            <a:pPr lvl="1"/>
            <a:r>
              <a:rPr lang="en-US" sz="2400" dirty="0" smtClean="0"/>
              <a:t>Tertiary</a:t>
            </a:r>
          </a:p>
          <a:p>
            <a:pPr lvl="2"/>
            <a:r>
              <a:rPr lang="en-US" sz="2000" dirty="0" smtClean="0"/>
              <a:t>Intervention occurs with respect to a chronic disorder and focuses on rehabilitation and long-term adaptation</a:t>
            </a:r>
          </a:p>
          <a:p>
            <a:r>
              <a:rPr lang="en-US" sz="2400" dirty="0" smtClean="0"/>
              <a:t>Both for mental &amp; physical disorders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programs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Universal preventive interventions</a:t>
            </a:r>
          </a:p>
          <a:p>
            <a:pPr lvl="1"/>
            <a:r>
              <a:rPr lang="en-US" sz="2000" dirty="0" smtClean="0"/>
              <a:t>applied to an entire population</a:t>
            </a:r>
          </a:p>
          <a:p>
            <a:pPr lvl="2"/>
            <a:r>
              <a:rPr lang="en-US" sz="1800" dirty="0" smtClean="0"/>
              <a:t>E.g., Television advertising campaigns about flu, violence </a:t>
            </a:r>
          </a:p>
          <a:p>
            <a:r>
              <a:rPr lang="en-US" sz="2400" dirty="0" smtClean="0"/>
              <a:t>Selective preventive interventions</a:t>
            </a:r>
          </a:p>
          <a:p>
            <a:pPr lvl="1"/>
            <a:r>
              <a:rPr lang="en-US" sz="2000" dirty="0" smtClean="0"/>
              <a:t>target people who are at elevated risk of developing a particular disorder or problem</a:t>
            </a:r>
          </a:p>
          <a:p>
            <a:pPr lvl="2"/>
            <a:r>
              <a:rPr lang="en-US" sz="1800" dirty="0" smtClean="0"/>
              <a:t>E.g., during an outbreak of a contagious disorder</a:t>
            </a:r>
          </a:p>
          <a:p>
            <a:r>
              <a:rPr lang="en-US" sz="2400" dirty="0" smtClean="0"/>
              <a:t>Indicated preventive interventions</a:t>
            </a:r>
          </a:p>
          <a:p>
            <a:pPr lvl="1"/>
            <a:r>
              <a:rPr lang="en-US" sz="2000" dirty="0" smtClean="0"/>
              <a:t>target people who do not meet criteria for a disorder but who have elevated risk and may show detectable but subclinical signs of the disorder</a:t>
            </a:r>
          </a:p>
          <a:p>
            <a:pPr lvl="2"/>
            <a:r>
              <a:rPr lang="en-US" sz="1800" dirty="0" smtClean="0"/>
              <a:t>E.g., Those who have come into contact with a confirmed case of an infectious disorder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programs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Aims promoting health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Risk factors are characteristics of the individual or the environment that render a person more vulnerable to the development of a problem or disorder or that are associated with more severe symptoms.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Protective factors are those characteristics that protect high-risk individuals  from developing the problem or disorder.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Risk Factors for the Development of Psychopathology in Children and Youth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>
                <a:solidFill>
                  <a:srgbClr val="7030A0"/>
                </a:solidFill>
              </a:rPr>
              <a:t>Individual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Factors</a:t>
            </a:r>
            <a:endParaRPr lang="tr-TR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Complications in pregnancy and/or birth</a:t>
            </a:r>
          </a:p>
          <a:p>
            <a:pPr lvl="1"/>
            <a:r>
              <a:rPr lang="en-US" dirty="0" smtClean="0"/>
              <a:t>Physical health problems or disability</a:t>
            </a:r>
          </a:p>
          <a:p>
            <a:pPr lvl="1"/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temperament</a:t>
            </a:r>
            <a:endParaRPr lang="tr-TR" dirty="0" smtClean="0"/>
          </a:p>
          <a:p>
            <a:pPr lvl="1"/>
            <a:r>
              <a:rPr lang="tr-TR" dirty="0" err="1" smtClean="0"/>
              <a:t>Poor</a:t>
            </a:r>
            <a:r>
              <a:rPr lang="tr-TR" dirty="0" smtClean="0"/>
              <a:t> </a:t>
            </a:r>
            <a:r>
              <a:rPr lang="tr-TR" dirty="0" err="1" smtClean="0"/>
              <a:t>nutrition</a:t>
            </a:r>
            <a:endParaRPr lang="tr-TR" dirty="0" smtClean="0"/>
          </a:p>
          <a:p>
            <a:pPr lvl="1"/>
            <a:r>
              <a:rPr lang="en-US" dirty="0" smtClean="0"/>
              <a:t>Intellectual deficit or learning disability</a:t>
            </a:r>
          </a:p>
          <a:p>
            <a:pPr lvl="1"/>
            <a:r>
              <a:rPr lang="tr-TR" dirty="0" err="1" smtClean="0"/>
              <a:t>Attachment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endParaRPr lang="tr-TR" dirty="0" smtClean="0"/>
          </a:p>
          <a:p>
            <a:pPr lvl="1"/>
            <a:r>
              <a:rPr lang="tr-TR" dirty="0" err="1" smtClean="0"/>
              <a:t>Poor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skills</a:t>
            </a:r>
            <a:endParaRPr lang="tr-TR" dirty="0" smtClean="0"/>
          </a:p>
          <a:p>
            <a:pPr lvl="1"/>
            <a:r>
              <a:rPr lang="tr-TR" dirty="0" err="1" smtClean="0"/>
              <a:t>Low</a:t>
            </a:r>
            <a:r>
              <a:rPr lang="tr-TR" dirty="0" smtClean="0"/>
              <a:t> self-</a:t>
            </a:r>
            <a:r>
              <a:rPr lang="tr-TR" dirty="0" err="1" smtClean="0"/>
              <a:t>esteem</a:t>
            </a:r>
            <a:endParaRPr lang="tr-TR" dirty="0" smtClean="0"/>
          </a:p>
          <a:p>
            <a:pPr lvl="1"/>
            <a:r>
              <a:rPr lang="tr-TR" dirty="0" err="1" smtClean="0"/>
              <a:t>Impulsivity</a:t>
            </a:r>
            <a:endParaRPr lang="tr-TR" dirty="0" smtClean="0"/>
          </a:p>
          <a:p>
            <a:pPr lvl="1"/>
            <a:r>
              <a:rPr lang="tr-TR" dirty="0" err="1" smtClean="0"/>
              <a:t>Attention</a:t>
            </a:r>
            <a:r>
              <a:rPr lang="tr-TR" dirty="0" smtClean="0"/>
              <a:t> </a:t>
            </a:r>
            <a:r>
              <a:rPr lang="tr-TR" dirty="0" err="1" smtClean="0"/>
              <a:t>deficits</a:t>
            </a:r>
            <a:endParaRPr lang="tr-TR" dirty="0" smtClean="0"/>
          </a:p>
          <a:p>
            <a:r>
              <a:rPr lang="tr-TR" dirty="0" err="1" smtClean="0">
                <a:solidFill>
                  <a:srgbClr val="7030A0"/>
                </a:solidFill>
              </a:rPr>
              <a:t>School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Context</a:t>
            </a:r>
            <a:endParaRPr lang="tr-TR" dirty="0" smtClean="0">
              <a:solidFill>
                <a:srgbClr val="7030A0"/>
              </a:solidFill>
            </a:endParaRPr>
          </a:p>
          <a:p>
            <a:pPr lvl="1"/>
            <a:r>
              <a:rPr lang="tr-TR" dirty="0" err="1" smtClean="0"/>
              <a:t>Bullying</a:t>
            </a:r>
            <a:endParaRPr lang="tr-TR" dirty="0" smtClean="0"/>
          </a:p>
          <a:p>
            <a:pPr lvl="1"/>
            <a:r>
              <a:rPr lang="tr-TR" dirty="0" err="1" smtClean="0"/>
              <a:t>Peer</a:t>
            </a:r>
            <a:r>
              <a:rPr lang="tr-TR" dirty="0" smtClean="0"/>
              <a:t> </a:t>
            </a:r>
            <a:r>
              <a:rPr lang="tr-TR" dirty="0" err="1" smtClean="0"/>
              <a:t>rejection</a:t>
            </a:r>
            <a:endParaRPr lang="tr-TR" dirty="0" smtClean="0"/>
          </a:p>
          <a:p>
            <a:pPr lvl="1"/>
            <a:r>
              <a:rPr lang="tr-TR" dirty="0" err="1" smtClean="0"/>
              <a:t>Deviant</a:t>
            </a:r>
            <a:r>
              <a:rPr lang="tr-TR" dirty="0" smtClean="0"/>
              <a:t> </a:t>
            </a:r>
            <a:r>
              <a:rPr lang="tr-TR" dirty="0" err="1" smtClean="0"/>
              <a:t>peer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endParaRPr lang="tr-TR" dirty="0" smtClean="0"/>
          </a:p>
          <a:p>
            <a:pPr lvl="1"/>
            <a:r>
              <a:rPr lang="tr-TR" dirty="0" err="1" smtClean="0"/>
              <a:t>Inadequate</a:t>
            </a:r>
            <a:r>
              <a:rPr lang="tr-TR" dirty="0" smtClean="0"/>
              <a:t> </a:t>
            </a:r>
            <a:r>
              <a:rPr lang="tr-TR" dirty="0" err="1" smtClean="0"/>
              <a:t>behavior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Risk Factors for the Development of Psychopathology in Children and Youth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Family/Social Factors</a:t>
            </a:r>
          </a:p>
          <a:p>
            <a:pPr lvl="1"/>
            <a:r>
              <a:rPr lang="en-US" sz="1800" dirty="0" smtClean="0"/>
              <a:t>Parental isolation</a:t>
            </a:r>
          </a:p>
          <a:p>
            <a:pPr lvl="1"/>
            <a:r>
              <a:rPr lang="en-US" sz="1800" dirty="0" smtClean="0"/>
              <a:t>Single parent</a:t>
            </a:r>
          </a:p>
          <a:p>
            <a:pPr lvl="1"/>
            <a:r>
              <a:rPr lang="en-US" sz="1800" dirty="0" smtClean="0"/>
              <a:t>Antisocial role models in family</a:t>
            </a:r>
          </a:p>
          <a:p>
            <a:pPr lvl="1"/>
            <a:r>
              <a:rPr lang="en-US" sz="1800" dirty="0" smtClean="0"/>
              <a:t>Exposure to family or community violence</a:t>
            </a:r>
          </a:p>
          <a:p>
            <a:pPr lvl="1"/>
            <a:r>
              <a:rPr lang="en-US" sz="1800" dirty="0" smtClean="0"/>
              <a:t>Harsh or inconsistent discipline</a:t>
            </a:r>
          </a:p>
          <a:p>
            <a:pPr lvl="1"/>
            <a:r>
              <a:rPr lang="en-US" sz="1800" dirty="0" smtClean="0"/>
              <a:t>Inadequate supervision and monitoring</a:t>
            </a:r>
          </a:p>
          <a:p>
            <a:pPr lvl="1"/>
            <a:r>
              <a:rPr lang="en-US" sz="1800" dirty="0" smtClean="0"/>
              <a:t>Parental abuse or neglect</a:t>
            </a:r>
          </a:p>
          <a:p>
            <a:pPr lvl="1"/>
            <a:r>
              <a:rPr lang="en-US" sz="1800" dirty="0" smtClean="0"/>
              <a:t>Long-term parental unemployment</a:t>
            </a:r>
          </a:p>
          <a:p>
            <a:pPr lvl="1"/>
            <a:r>
              <a:rPr lang="en-US" sz="1800" dirty="0" smtClean="0"/>
              <a:t>Criminality in family</a:t>
            </a:r>
          </a:p>
          <a:p>
            <a:pPr lvl="1"/>
            <a:r>
              <a:rPr lang="en-US" sz="1800" dirty="0" smtClean="0"/>
              <a:t>Parental psychopathology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Risk Factors for the Development of Psychopathology in Children and Youth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Life Events and Situations</a:t>
            </a:r>
          </a:p>
          <a:p>
            <a:pPr lvl="1"/>
            <a:r>
              <a:rPr lang="en-US" sz="1800" dirty="0" smtClean="0"/>
              <a:t>Abuse</a:t>
            </a:r>
          </a:p>
          <a:p>
            <a:pPr lvl="1"/>
            <a:r>
              <a:rPr lang="en-US" sz="1800" dirty="0" smtClean="0"/>
              <a:t>Family disruption</a:t>
            </a:r>
          </a:p>
          <a:p>
            <a:pPr lvl="1"/>
            <a:r>
              <a:rPr lang="en-US" sz="1800" dirty="0" smtClean="0"/>
              <a:t>Chronic illness or death of family member</a:t>
            </a:r>
          </a:p>
          <a:p>
            <a:pPr lvl="1"/>
            <a:r>
              <a:rPr lang="en-US" sz="1800" dirty="0" smtClean="0"/>
              <a:t>Poverty</a:t>
            </a:r>
          </a:p>
          <a:p>
            <a:pPr lvl="1"/>
            <a:r>
              <a:rPr lang="en-US" sz="1800" dirty="0" smtClean="0"/>
              <a:t>Unemployment</a:t>
            </a:r>
          </a:p>
          <a:p>
            <a:pPr lvl="1"/>
            <a:r>
              <a:rPr lang="en-US" sz="1800" dirty="0" smtClean="0"/>
              <a:t>Homelessness</a:t>
            </a:r>
          </a:p>
          <a:p>
            <a:pPr lvl="1"/>
            <a:r>
              <a:rPr lang="en-US" sz="1800" dirty="0" smtClean="0"/>
              <a:t>Parental imprisonment</a:t>
            </a:r>
          </a:p>
          <a:p>
            <a:pPr lvl="1"/>
            <a:r>
              <a:rPr lang="en-US" sz="1800" dirty="0" smtClean="0"/>
              <a:t>War or natural disasters</a:t>
            </a:r>
          </a:p>
          <a:p>
            <a:pPr lvl="1"/>
            <a:r>
              <a:rPr lang="en-US" sz="1800" dirty="0" smtClean="0"/>
              <a:t>Witnessing trauma</a:t>
            </a:r>
          </a:p>
          <a:p>
            <a:pPr lvl="1"/>
            <a:r>
              <a:rPr lang="en-US" sz="1800" dirty="0" smtClean="0"/>
              <a:t>Migration</a:t>
            </a:r>
          </a:p>
          <a:p>
            <a:pPr lvl="1"/>
            <a:r>
              <a:rPr lang="en-US" sz="1800" dirty="0" smtClean="0"/>
              <a:t>High-density living</a:t>
            </a:r>
          </a:p>
          <a:p>
            <a:pPr lvl="1"/>
            <a:r>
              <a:rPr lang="en-US" sz="1800" dirty="0" smtClean="0"/>
              <a:t>Poor housing conditions</a:t>
            </a:r>
          </a:p>
          <a:p>
            <a:pPr lvl="1"/>
            <a:r>
              <a:rPr lang="en-US" sz="1800" dirty="0" smtClean="0"/>
              <a:t>Isolated from support services including transport, shopping, recreational facilities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2279</Words>
  <Application>Microsoft Office PowerPoint</Application>
  <PresentationFormat>On-screen Show (4:3)</PresentationFormat>
  <Paragraphs>291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Ofis Teması</vt:lpstr>
      <vt:lpstr>Introduction to Clinical Psychology: Science, Practice and Ethics Prevention</vt:lpstr>
      <vt:lpstr>Prevention in general</vt:lpstr>
      <vt:lpstr>Prevention in general</vt:lpstr>
      <vt:lpstr>Approaches to prevention</vt:lpstr>
      <vt:lpstr>Prevention programs</vt:lpstr>
      <vt:lpstr>Prevention programs</vt:lpstr>
      <vt:lpstr>Risk Factors for the Development of Psychopathology in Children and Youth</vt:lpstr>
      <vt:lpstr>Risk Factors for the Development of Psychopathology in Children and Youth</vt:lpstr>
      <vt:lpstr>Risk Factors for the Development of Psychopathology in Children and Youth</vt:lpstr>
      <vt:lpstr>Risk Factors for the Development of Psychopathology in Children and Youth</vt:lpstr>
      <vt:lpstr>Prevention </vt:lpstr>
      <vt:lpstr>Protective Factors for the Development of Psychopathology in Children and Youth</vt:lpstr>
      <vt:lpstr>Protective Factors for the Development of Psychopathology in Children and Youth</vt:lpstr>
      <vt:lpstr>Protective Factors for the Development of Psychopathology in Children and Youth</vt:lpstr>
      <vt:lpstr>Designing and Evaluating Prevention Research</vt:lpstr>
      <vt:lpstr>Effectiveness</vt:lpstr>
      <vt:lpstr>Promoting evidence-based parenting</vt:lpstr>
      <vt:lpstr>Promoting evidence-based parenting</vt:lpstr>
      <vt:lpstr>Promoting evidence-based parenting</vt:lpstr>
      <vt:lpstr>Promoting evidence-based parenting</vt:lpstr>
      <vt:lpstr>Promoting evidence-based parenting</vt:lpstr>
      <vt:lpstr>Prevention of violence</vt:lpstr>
      <vt:lpstr>Prevention of violence</vt:lpstr>
      <vt:lpstr>Prevention of violence</vt:lpstr>
      <vt:lpstr>Prevention of violence</vt:lpstr>
      <vt:lpstr>Prevention of violence</vt:lpstr>
      <vt:lpstr>Prevention of internalizing disorders</vt:lpstr>
      <vt:lpstr>Prevention of internalizing disorders</vt:lpstr>
      <vt:lpstr>Prevention of internalizing disorders</vt:lpstr>
      <vt:lpstr>Prevention of internalizing disorders</vt:lpstr>
      <vt:lpstr>Prevention of internalizing disorders</vt:lpstr>
      <vt:lpstr>Prevention of substance abuse</vt:lpstr>
      <vt:lpstr>Prevention of substance abuse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Clinical Psychology: Science, Practice and Ethics Prevention</dc:title>
  <dc:creator>Topcu</dc:creator>
  <cp:lastModifiedBy>Windows User</cp:lastModifiedBy>
  <cp:revision>29</cp:revision>
  <dcterms:created xsi:type="dcterms:W3CDTF">2016-11-29T17:25:27Z</dcterms:created>
  <dcterms:modified xsi:type="dcterms:W3CDTF">2016-12-27T08:55:40Z</dcterms:modified>
</cp:coreProperties>
</file>